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5" r:id="rId2"/>
    <p:sldId id="258" r:id="rId3"/>
    <p:sldId id="314" r:id="rId4"/>
    <p:sldId id="292" r:id="rId5"/>
    <p:sldId id="267" r:id="rId6"/>
    <p:sldId id="271" r:id="rId7"/>
    <p:sldId id="310" r:id="rId8"/>
    <p:sldId id="272" r:id="rId9"/>
    <p:sldId id="290" r:id="rId10"/>
    <p:sldId id="303" r:id="rId11"/>
    <p:sldId id="322" r:id="rId12"/>
    <p:sldId id="325" r:id="rId13"/>
    <p:sldId id="326" r:id="rId14"/>
    <p:sldId id="327" r:id="rId15"/>
    <p:sldId id="328" r:id="rId16"/>
    <p:sldId id="275" r:id="rId17"/>
    <p:sldId id="287" r:id="rId18"/>
    <p:sldId id="331" r:id="rId19"/>
    <p:sldId id="332" r:id="rId20"/>
    <p:sldId id="334" r:id="rId21"/>
    <p:sldId id="335" r:id="rId22"/>
    <p:sldId id="337" r:id="rId23"/>
    <p:sldId id="338" r:id="rId24"/>
    <p:sldId id="339" r:id="rId25"/>
  </p:sldIdLst>
  <p:sldSz cx="9601200" cy="6858000"/>
  <p:notesSz cx="9144000" cy="6858000"/>
  <p:defaultTextStyle>
    <a:defPPr>
      <a:defRPr lang="en-US"/>
    </a:defPPr>
    <a:lvl1pPr marL="0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Dussault" initials="P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662" y="67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2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A6700-4FE8-F94C-86EB-F05C2132947A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F47A-4A18-2440-853D-EBD002802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65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D3620-0F17-B441-A0D5-425000C9905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1775" y="514350"/>
            <a:ext cx="3600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FD7F-2FAB-7A4F-AC83-48B0AB05E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7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04188" y="359898"/>
            <a:ext cx="7776972" cy="1472184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04188" y="1850064"/>
            <a:ext cx="7776972" cy="1752600"/>
          </a:xfrm>
        </p:spPr>
        <p:txBody>
          <a:bodyPr tIns="0">
            <a:normAutofit/>
          </a:bodyPr>
          <a:lstStyle>
            <a:lvl1pPr marL="28213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70223" indent="0" algn="ctr">
              <a:buNone/>
            </a:lvl2pPr>
            <a:lvl3pPr marL="940445" indent="0" algn="ctr">
              <a:buNone/>
            </a:lvl3pPr>
            <a:lvl4pPr marL="1410668" indent="0" algn="ctr">
              <a:buNone/>
            </a:lvl4pPr>
            <a:lvl5pPr marL="1880891" indent="0" algn="ctr">
              <a:buNone/>
            </a:lvl5pPr>
            <a:lvl6pPr marL="2351113" indent="0" algn="ctr">
              <a:buNone/>
            </a:lvl6pPr>
            <a:lvl7pPr marL="2821336" indent="0" algn="ctr">
              <a:buNone/>
            </a:lvl7pPr>
            <a:lvl8pPr marL="3291559" indent="0" algn="ctr">
              <a:buNone/>
            </a:lvl8pPr>
            <a:lvl9pPr marL="3761781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67505" y="1413802"/>
            <a:ext cx="220827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15035" y="1345017"/>
            <a:ext cx="672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16778"/>
            <a:ext cx="4000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57"/>
              </a:lnSpc>
              <a:buNone/>
              <a:defRPr sz="2300" b="1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0060" y="1406964"/>
            <a:ext cx="4000500" cy="698500"/>
          </a:xfrm>
        </p:spPr>
        <p:txBody>
          <a:bodyPr/>
          <a:lstStyle>
            <a:lvl1pPr marL="47022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060" y="2133600"/>
            <a:ext cx="8561070" cy="39925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241" y="1066800"/>
            <a:ext cx="2880360" cy="19812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00100" y="1066800"/>
            <a:ext cx="48006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4044" tIns="282133" rIns="94044" bIns="47022" rtlCol="0" anchor="t">
            <a:normAutofit/>
          </a:bodyPr>
          <a:lstStyle/>
          <a:p>
            <a:pPr marL="0" indent="-291538" algn="l" rtl="0" eaLnBrk="1" latinLnBrk="0" hangingPunct="1">
              <a:lnSpc>
                <a:spcPts val="3085"/>
              </a:lnSpc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3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0110" y="1143004"/>
            <a:ext cx="464058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4044" tIns="282133" anchor="t"/>
          <a:lstStyle>
            <a:lvl1pPr marL="0" indent="0" algn="l" eaLnBrk="1" latinLnBrk="0" hangingPunct="1">
              <a:buNone/>
              <a:defRPr sz="3300"/>
            </a:lvl1pPr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416562" y="954342"/>
            <a:ext cx="72009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253851" y="936786"/>
            <a:ext cx="681685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0110" y="4800600"/>
            <a:ext cx="4640580" cy="762000"/>
          </a:xfrm>
        </p:spPr>
        <p:txBody>
          <a:bodyPr anchor="ctr"/>
          <a:lstStyle>
            <a:lvl1pPr marL="0" indent="0" algn="l">
              <a:lnSpc>
                <a:spcPts val="1645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274640"/>
            <a:ext cx="1920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0150" y="274641"/>
            <a:ext cx="584073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035" y="-54"/>
            <a:ext cx="72009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311" y="2600325"/>
            <a:ext cx="6720840" cy="2286000"/>
          </a:xfrm>
        </p:spPr>
        <p:txBody>
          <a:bodyPr anchor="t"/>
          <a:lstStyle>
            <a:lvl1pPr algn="l">
              <a:lnSpc>
                <a:spcPts val="4629"/>
              </a:lnSpc>
              <a:buNone/>
              <a:defRPr sz="41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7311" y="1066800"/>
            <a:ext cx="6720840" cy="1509712"/>
          </a:xfrm>
        </p:spPr>
        <p:txBody>
          <a:bodyPr anchor="b"/>
          <a:lstStyle>
            <a:lvl1pPr marL="18809" indent="0">
              <a:lnSpc>
                <a:spcPts val="2365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400300" y="0"/>
            <a:ext cx="8001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80938" y="2814657"/>
            <a:ext cx="220827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528467" y="2745870"/>
            <a:ext cx="672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89" y="274320"/>
            <a:ext cx="787298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7389" y="1524000"/>
            <a:ext cx="384048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9893" y="1524000"/>
            <a:ext cx="384048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60336"/>
            <a:ext cx="8641080" cy="1143000"/>
          </a:xfrm>
        </p:spPr>
        <p:txBody>
          <a:bodyPr anchor="ctr"/>
          <a:lstStyle>
            <a:lvl1pPr algn="ctr">
              <a:defRPr sz="4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28278"/>
            <a:ext cx="422452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6612" y="328278"/>
            <a:ext cx="4224528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0060" y="969336"/>
            <a:ext cx="422452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612" y="969336"/>
            <a:ext cx="4224528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389" y="274320"/>
            <a:ext cx="7872984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5733" y="0"/>
            <a:ext cx="85354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65734" y="-54"/>
            <a:ext cx="76809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56723" y="-815921"/>
            <a:ext cx="1720832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77257" y="21103"/>
            <a:ext cx="178730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2026" y="1055077"/>
            <a:ext cx="1182003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63517" y="-54"/>
            <a:ext cx="8537684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07389" y="274638"/>
            <a:ext cx="7872984" cy="1143000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07389" y="1447800"/>
            <a:ext cx="7872984" cy="4800600"/>
          </a:xfrm>
          <a:prstGeom prst="rect">
            <a:avLst/>
          </a:prstGeom>
        </p:spPr>
        <p:txBody>
          <a:bodyPr lIns="94044" tIns="47022" rIns="94044" bIns="47022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760470" y="6305550"/>
            <a:ext cx="224028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rgbClr val="000000"/>
                </a:solidFill>
              </a:defRPr>
            </a:lvl1pPr>
          </a:lstStyle>
          <a:p>
            <a:r>
              <a:rPr lang="en-US"/>
              <a:t>October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00750" y="6305550"/>
            <a:ext cx="304038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044331" y="6305550"/>
            <a:ext cx="48006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ctr" eaLnBrk="1" latinLnBrk="0" hangingPunct="1">
              <a:defRPr kumimoji="0" sz="1200">
                <a:solidFill>
                  <a:srgbClr val="000000"/>
                </a:solidFill>
                <a:effectLst/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65734" y="-54"/>
            <a:ext cx="76809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76179" indent="-291538" algn="l" rtl="0" eaLnBrk="1" latinLnBrk="0" hangingPunct="1">
        <a:lnSpc>
          <a:spcPct val="100000"/>
        </a:lnSpc>
        <a:spcBef>
          <a:spcPts val="617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658312" indent="-244516" algn="l" rtl="0" eaLnBrk="1" latinLnBrk="0" hangingPunct="1">
        <a:lnSpc>
          <a:spcPct val="100000"/>
        </a:lnSpc>
        <a:spcBef>
          <a:spcPts val="566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912232" indent="-2351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128535" indent="-17868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4pPr>
      <a:lvl5pPr marL="1335432" indent="-1880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5pPr>
      <a:lvl6pPr marL="1551735" indent="-1880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037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4936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1238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0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0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8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21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91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61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morton4@unl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nl.edu/safety/UNL_Chemistry_Injury_Procedures2013.pdf" TargetMode="External"/><Relationship Id="rId2" Type="http://schemas.openxmlformats.org/officeDocument/2006/relationships/hyperlink" Target="http://ehs.unl.edu/sop/s-injury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hs.unl.edu/documents/chemical-safety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://science.howstuffworks.com/science-vs-myth/what-if/finger-in-electrical-outlet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lice.unl.edu/reporting-troubling-or-threatening-behavior" TargetMode="External"/><Relationship Id="rId2" Type="http://schemas.openxmlformats.org/officeDocument/2006/relationships/hyperlink" Target="http://police.unl.edu/statistics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morton4@unl.edu" TargetMode="External"/><Relationship Id="rId2" Type="http://schemas.openxmlformats.org/officeDocument/2006/relationships/hyperlink" Target="mailto:jguo4@unl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erardharbison@mac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" TargetMode="External"/><Relationship Id="rId2" Type="http://schemas.openxmlformats.org/officeDocument/2006/relationships/hyperlink" Target="http://www.chem.unl.edu/safe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hs.unl.edu/sop" TargetMode="External"/><Relationship Id="rId4" Type="http://schemas.openxmlformats.org/officeDocument/2006/relationships/hyperlink" Target="http://ehs.unl.edu/onlinetraini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unlalert.unl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188" y="901765"/>
            <a:ext cx="7776972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UNL Chemistry Safety Training:  Work or research not involving </a:t>
            </a:r>
            <a:r>
              <a:rPr lang="en-US" u="sng" dirty="0"/>
              <a:t>any</a:t>
            </a:r>
            <a:r>
              <a:rPr lang="en-US" dirty="0"/>
              <a:t> hazardous materials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076" y="2577149"/>
            <a:ext cx="7776972" cy="3919922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0000FF"/>
                </a:solidFill>
              </a:rPr>
              <a:t>Online at: http://</a:t>
            </a:r>
            <a:r>
              <a:rPr lang="en-US" sz="2500" dirty="0" err="1">
                <a:solidFill>
                  <a:srgbClr val="0000FF"/>
                </a:solidFill>
              </a:rPr>
              <a:t>www.chem.unl.edu</a:t>
            </a:r>
            <a:r>
              <a:rPr lang="en-US" sz="2500" dirty="0">
                <a:solidFill>
                  <a:srgbClr val="0000FF"/>
                </a:solidFill>
              </a:rPr>
              <a:t>/safety/ 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Martha Morton / </a:t>
            </a:r>
            <a:r>
              <a:rPr lang="en-US" sz="2500" dirty="0" err="1"/>
              <a:t>Jiantao</a:t>
            </a:r>
            <a:r>
              <a:rPr lang="en-US" sz="2500" dirty="0"/>
              <a:t> Guo</a:t>
            </a:r>
          </a:p>
          <a:p>
            <a:pPr algn="ctr"/>
            <a:r>
              <a:rPr lang="en-US" sz="2500" dirty="0"/>
              <a:t>Safety co-Chairs </a:t>
            </a:r>
          </a:p>
          <a:p>
            <a:pPr algn="ctr"/>
            <a:r>
              <a:rPr lang="en-US" sz="2500" dirty="0">
                <a:hlinkClick r:id="rId2"/>
              </a:rPr>
              <a:t>mmorton4@unl.edu</a:t>
            </a:r>
            <a:r>
              <a:rPr lang="en-US" sz="2500" dirty="0"/>
              <a:t> / jguo4@unl.edu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035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7389" y="274638"/>
            <a:ext cx="7872984" cy="741362"/>
          </a:xfrm>
        </p:spPr>
        <p:txBody>
          <a:bodyPr/>
          <a:lstStyle/>
          <a:p>
            <a:r>
              <a:rPr lang="en-US" dirty="0"/>
              <a:t>First Aid and minor injuries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7868" y="1278543"/>
            <a:ext cx="8312505" cy="415705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Every lab and every group of offices should have a first aid kit </a:t>
            </a: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Students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minor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injuries may may go to the Univ. Health Ctr (550 S. 19</a:t>
            </a:r>
            <a:r>
              <a:rPr lang="en-US" sz="2000" baseline="30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Street):  402-47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2-5000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Mon-Fri, 8-5. </a:t>
            </a: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sz="2000" b="1" i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sz="2000" b="1" i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sz="2000" b="1" i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Faculty/staff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(and students after hours):</a:t>
            </a:r>
            <a:r>
              <a:rPr lang="en-US" sz="2000" b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hospital or clinics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/>
            <a:r>
              <a:rPr lang="en-US" sz="1800" dirty="0"/>
              <a:t>Bryan LGH Medical Center-West,  16th &amp; South Streets)  402-475-1011</a:t>
            </a:r>
          </a:p>
          <a:p>
            <a:pPr lvl="1"/>
            <a:r>
              <a:rPr lang="en-US" sz="1800" dirty="0" err="1">
                <a:ea typeface="ＭＳ Ｐゴシック" pitchFamily="1" charset="-128"/>
                <a:sym typeface="Arial" pitchFamily="1" charset="0"/>
              </a:rPr>
              <a:t>LincCare</a:t>
            </a:r>
            <a:r>
              <a:rPr lang="en-US" sz="1800" dirty="0">
                <a:ea typeface="ＭＳ Ｐゴシック" pitchFamily="1" charset="-128"/>
                <a:sym typeface="Arial" pitchFamily="1" charset="0"/>
              </a:rPr>
              <a:t>,  5000 N 26th St (</a:t>
            </a:r>
            <a:r>
              <a:rPr lang="en-US" sz="1800" dirty="0"/>
              <a:t>402-435-2060) </a:t>
            </a:r>
          </a:p>
          <a:p>
            <a:pPr lvl="1"/>
            <a:r>
              <a:rPr lang="en-US" sz="1800" dirty="0"/>
              <a:t>Heartland Urgent Care, 965 S. 27th Street, Suite D, 402-477-3505</a:t>
            </a:r>
          </a:p>
          <a:p>
            <a:pPr lvl="1"/>
            <a:r>
              <a:rPr lang="en-US" sz="1800" i="1" dirty="0"/>
              <a:t>Or other clinics or your private physician.</a:t>
            </a:r>
            <a:endParaRPr lang="en-US" sz="2400" dirty="0"/>
          </a:p>
          <a:p>
            <a:pPr lvl="1"/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7928" y="5338608"/>
            <a:ext cx="7976463" cy="1141403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 marL="0" lvl="1">
              <a:tabLst>
                <a:tab pos="940445" algn="l"/>
              </a:tabLst>
            </a:pPr>
            <a:endParaRPr lang="en-US" sz="18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More info about injuries: 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2"/>
              </a:rPr>
              <a:t>http://ehs.unl.edu/sop/s-injury.pdf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http://www.chem.unl.edu/safety/UNL_Chemistry_Injury_Procedures2021.pdf</a:t>
            </a:r>
            <a:endParaRPr lang="en-US" sz="1600" u="sng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722" y="2458965"/>
            <a:ext cx="336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rial"/>
                <a:cs typeface="Arial"/>
              </a:rPr>
              <a:t>After hours:  A nurse can be reached by phone: </a:t>
            </a:r>
          </a:p>
          <a:p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402-472-5000</a:t>
            </a:r>
            <a:r>
              <a:rPr lang="en-US" sz="1600" i="1" dirty="0">
                <a:solidFill>
                  <a:srgbClr val="0000FF"/>
                </a:solidFill>
                <a:latin typeface="Arial"/>
                <a:cs typeface="Arial"/>
              </a:rPr>
              <a:t>: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E0A945-5E12-44CB-B734-761ACD74C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601" y="2376893"/>
            <a:ext cx="4572000" cy="105210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495184-9702-4362-9891-27410B8B2935}"/>
              </a:ext>
            </a:extLst>
          </p:cNvPr>
          <p:cNvCxnSpPr/>
          <p:nvPr/>
        </p:nvCxnSpPr>
        <p:spPr>
          <a:xfrm>
            <a:off x="4732256" y="2564091"/>
            <a:ext cx="3921550" cy="310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389" y="1147350"/>
            <a:ext cx="7872984" cy="238325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Daytime: call business manager (Dodie Eveleth, 2-5312); 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ＭＳ Ｐゴシック"/>
              </a:rPr>
              <a:t>After hours:  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 (402-47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If a power outage lasts more than a few minutes, because fumes will develop within the building when hoods are not on: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Turn off  equipment if there could be problems when power is restored.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 Close hood sashes.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Lock all doors and </a:t>
            </a:r>
            <a:r>
              <a:rPr lang="en-US" sz="1600" b="1" dirty="0">
                <a:ea typeface="ＭＳ Ｐゴシック"/>
              </a:rPr>
              <a:t>leave</a:t>
            </a:r>
            <a:r>
              <a:rPr lang="en-US" sz="1600" dirty="0">
                <a:ea typeface="ＭＳ Ｐゴシック"/>
              </a:rPr>
              <a:t> the building.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ea typeface="ＭＳ Ｐゴシック"/>
              </a:rPr>
              <a:t>Do not reenter until power is restored.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3576" y="42799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507389" y="3636884"/>
            <a:ext cx="7872984" cy="737632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Major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chemical spills (more later)</a:t>
            </a:r>
            <a:r>
              <a:rPr lang="en-US" sz="2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507389" y="4509532"/>
            <a:ext cx="7872984" cy="2272268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ea typeface="ＭＳ Ｐゴシック"/>
              </a:rPr>
              <a:t>P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ull fire alarm. Use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red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phone or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   402-472-2222 to give information about spill.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DO NOT remain in area of spill unless you are ABSOLUTELY SURE you are not in danger. 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4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If you can safely remain near the spill, use chairs/tables/trash cans to block off area.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PPE, part 2: Gloves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389" y="1168400"/>
            <a:ext cx="7872984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Disposable nitrile gloves are often used for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transient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protection:</a:t>
            </a:r>
          </a:p>
          <a:p>
            <a:pPr lvl="1">
              <a:tabLst>
                <a:tab pos="940445" algn="l"/>
              </a:tabLst>
            </a:pPr>
            <a:r>
              <a:rPr lang="en-US" dirty="0"/>
              <a:t>Check the permeability of your gloves against the chemical: </a:t>
            </a:r>
            <a:r>
              <a:rPr lang="en-US" dirty="0">
                <a:hlinkClick r:id="rId2"/>
              </a:rPr>
              <a:t>http://ehs.unl.edu/documents/chemical-safety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Immediately replace damaged / contaminated gloves. Grasp the sleeve and pull it towards your fingertips, inside-out.  Wash your hands before re-gloving. </a:t>
            </a:r>
          </a:p>
          <a:p>
            <a:pPr lvl="1"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36238" y="309046"/>
            <a:ext cx="5269095" cy="829733"/>
          </a:xfrm>
        </p:spPr>
        <p:txBody>
          <a:bodyPr>
            <a:noAutofit/>
          </a:bodyPr>
          <a:lstStyle/>
          <a:p>
            <a:r>
              <a:rPr lang="en-US" dirty="0"/>
              <a:t>Showers and eyewashes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00751" y="3530611"/>
            <a:ext cx="3727347" cy="2855912"/>
          </a:xfrm>
        </p:spPr>
        <p:txBody>
          <a:bodyPr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100" b="1" dirty="0">
                <a:latin typeface="Arial" charset="0"/>
                <a:ea typeface="ＭＳ Ｐゴシック" charset="0"/>
                <a:sym typeface="Arial" charset="0"/>
              </a:rPr>
              <a:t>Eyewash fountains</a:t>
            </a:r>
            <a:endParaRPr lang="en-US" sz="2100" dirty="0">
              <a:latin typeface="Arial" charset="0"/>
              <a:ea typeface="ＭＳ Ｐゴシック" charset="0"/>
              <a:sym typeface="Arial" charset="0"/>
            </a:endParaRPr>
          </a:p>
          <a:p>
            <a:pPr marL="366773" lvl="1" indent="0">
              <a:buNone/>
              <a:tabLst>
                <a:tab pos="940445" algn="l"/>
              </a:tabLst>
            </a:pPr>
            <a:r>
              <a:rPr lang="en-US" sz="1800" i="1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Where is the one closest to you?</a:t>
            </a:r>
          </a:p>
          <a:p>
            <a:pPr marL="253920" lvl="2" indent="0">
              <a:buNone/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Push on the handle, flush eyes thoroughly (15 min!) Rinse out fountains weekly. Make sure they remain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813" y="1312334"/>
            <a:ext cx="1597806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221" y="15240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603" y="1911350"/>
            <a:ext cx="115882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2531" y="1407434"/>
            <a:ext cx="3629488" cy="2680286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b="1" dirty="0">
                <a:latin typeface="Arial" charset="0"/>
                <a:ea typeface="ＭＳ Ｐゴシック" charset="0"/>
                <a:sym typeface="Arial" charset="0"/>
              </a:rPr>
              <a:t>Showers</a:t>
            </a:r>
            <a:endParaRPr lang="en-US" sz="2400" dirty="0"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Located just outside or just inside selected doorways 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Where is the nearest one?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To operate, stand under the shower, and pull down the handle 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(overhead rings in some parts of building)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3564" y="4745569"/>
            <a:ext cx="44271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•Help the injured person get to the eyewash or shower-don’t worry about the mess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•Yell for help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•Offer your lab coat if someone needs to remove their clothes. </a:t>
            </a:r>
          </a:p>
        </p:txBody>
      </p:sp>
    </p:spTree>
    <p:extLst>
      <p:ext uri="{BB962C8B-B14F-4D97-AF65-F5344CB8AC3E}">
        <p14:creationId xmlns:p14="http://schemas.microsoft.com/office/powerpoint/2010/main" val="8663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P spid="12" grpId="0"/>
      <p:bldP spid="12" grpId="1"/>
      <p:bldP spid="1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Fires: Fight or leave?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1347" y="1417638"/>
            <a:ext cx="7872984" cy="5084762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can fight a fire if: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It is confined to a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small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area and you are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alone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need someone as a back-up who can call for help.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are in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 danger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know what is burning and you are either protected from fumes or you are sure there is no danger.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have a clear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escape path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Labs, lab books, chemicals and equipment can be replaced-you cannot.   </a:t>
            </a:r>
            <a:endParaRPr lang="en-US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Do </a:t>
            </a:r>
            <a:r>
              <a:rPr lang="en-US" b="1" dirty="0">
                <a:solidFill>
                  <a:srgbClr val="000000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not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attempt to fight a fire that is: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Large or could quickly become large; 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making the air hard to breathe (smoke inhalation)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May expose you to hazardous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1347" y="4406900"/>
            <a:ext cx="7872984" cy="387350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99" y="368300"/>
            <a:ext cx="2083633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0242" y="1379818"/>
            <a:ext cx="272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http://flavioontivero.weebly.com/uploads/4/5/3/2/45324599/484178135.jpg</a:t>
            </a:r>
          </a:p>
        </p:txBody>
      </p:sp>
    </p:spTree>
    <p:extLst>
      <p:ext uri="{BB962C8B-B14F-4D97-AF65-F5344CB8AC3E}">
        <p14:creationId xmlns:p14="http://schemas.microsoft.com/office/powerpoint/2010/main" val="3794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Fire: Sounding the alarm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389" y="1421790"/>
            <a:ext cx="7872984" cy="4800600"/>
          </a:xfrm>
        </p:spPr>
        <p:txBody>
          <a:bodyPr>
            <a:noAutofit/>
          </a:bodyPr>
          <a:lstStyle/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For anything more than a very small fire: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alert your coworkers (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yell!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):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close the doors to the area </a:t>
            </a:r>
            <a:r>
              <a:rPr lang="en-US" b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leave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;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pull the the nearest fire alarm (near each stairwell)</a:t>
            </a:r>
          </a:p>
          <a:p>
            <a:pPr lvl="1"/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If you can’t safely get to an alarm on your floor, wait and call </a:t>
            </a:r>
            <a:r>
              <a:rPr lang="en-US" b="1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 or 911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from outside.</a:t>
            </a:r>
          </a:p>
          <a:p>
            <a:endParaRPr lang="en-US" i="1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Once you exit the building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or 911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give the operator more information about the location of the fire. </a:t>
            </a:r>
          </a:p>
          <a:p>
            <a:pPr lvl="1"/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When firefighters respond, identify yourself and offer to provide information about the location of the fire. </a:t>
            </a:r>
          </a:p>
          <a:p>
            <a:pPr marL="413796" lvl="1" indent="0">
              <a:buNone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 Extinguishers in Hamilton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97390" y="1356628"/>
            <a:ext cx="3031710" cy="4689258"/>
          </a:xfrm>
        </p:spPr>
        <p:txBody>
          <a:bodyPr>
            <a:noAutofit/>
          </a:bodyPr>
          <a:lstStyle/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Distinguish by large cone or “horn” nozzle on CO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Found in most labs and in multiple locations in hallways.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Choice will depend on nature of fire. 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219" y="4774828"/>
            <a:ext cx="6721310" cy="2033955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 Bold" pitchFamily="1" charset="0"/>
              </a:rPr>
              <a:t>To use: (either type)- Acronym TOSS</a:t>
            </a:r>
            <a:endParaRPr lang="en-US" sz="2100" b="1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1. </a:t>
            </a: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T - </a:t>
            </a: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Twist and break plastic retaining strap;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2. </a:t>
            </a: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O - </a:t>
            </a: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Pull out pin;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3. </a:t>
            </a: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S - </a:t>
            </a: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Squeeze handles together to operate 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4. </a:t>
            </a: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S - </a:t>
            </a: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Sweep the base of fire with CO</a:t>
            </a:r>
            <a:r>
              <a:rPr lang="en-US" sz="12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2</a:t>
            </a: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 or dry powder</a:t>
            </a:r>
          </a:p>
          <a:p>
            <a:endParaRPr lang="en-US" sz="2100" dirty="0">
              <a:latin typeface="Arial"/>
              <a:cs typeface="Ari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004" y="1519323"/>
            <a:ext cx="1750776" cy="3189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560" y="1466922"/>
            <a:ext cx="1826895" cy="325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70468" y="1033462"/>
            <a:ext cx="197246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Carbon dioxide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9286" y="710296"/>
            <a:ext cx="2010936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Dry powder aka</a:t>
            </a:r>
          </a:p>
          <a:p>
            <a:r>
              <a:rPr lang="en-US" b="1" dirty="0">
                <a:latin typeface="Arial"/>
                <a:cs typeface="Arial"/>
              </a:rPr>
              <a:t>“dry chemical”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80885" y="1730594"/>
            <a:ext cx="893445" cy="167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71278" y="1616293"/>
            <a:ext cx="733425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31311" y="1469123"/>
            <a:ext cx="1396285" cy="67973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</a:rPr>
              <a:t>PIN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</a:rPr>
              <a:t>(release)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chemical extinguishers: when to use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389" y="1287050"/>
            <a:ext cx="7872984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Carbon dioxide: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excellent for fires near computer/electrical equipment;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small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solvent fires.</a:t>
            </a:r>
          </a:p>
          <a:p>
            <a:pPr lvl="1"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Surprisingly poor for fires on paper, cardboard.</a:t>
            </a:r>
          </a:p>
          <a:p>
            <a:pPr>
              <a:tabLst>
                <a:tab pos="940445" algn="l"/>
              </a:tabLst>
            </a:pPr>
            <a:r>
              <a:rPr lang="en-US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Dry powder: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will quickly “knock down” most solvent and chemical fires and those  where CO</a:t>
            </a:r>
            <a:r>
              <a:rPr lang="en-US" baseline="-25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would react with the burning material (e.g., sodium).* </a:t>
            </a: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Never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use on people. 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*</a:t>
            </a:r>
            <a:r>
              <a:rPr lang="en-US" dirty="0">
                <a:sym typeface="Arial" pitchFamily="1" charset="0"/>
              </a:rPr>
              <a:t>Fires involving any significant quantity of reactive metals and metal hydrides require a special Class D extinguisher not covered here.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After using a dry powder extinguisher, turn off computers and electrical equipment to minimized damage.</a:t>
            </a:r>
          </a:p>
          <a:p>
            <a:pPr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Spills:  “Should I stay or should I go?” 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84640" lvl="1" indent="0">
              <a:spcBef>
                <a:spcPts val="617"/>
              </a:spcBef>
              <a:buSzPts val="3000"/>
              <a:buNone/>
            </a:pPr>
            <a:r>
              <a:rPr lang="en-US" sz="2200" b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Tailor your response to the hazard and situation</a:t>
            </a:r>
            <a:endParaRPr lang="en-US" sz="2200" dirty="0">
              <a:ea typeface="ＭＳ Ｐゴシック"/>
            </a:endParaRPr>
          </a:p>
          <a:p>
            <a:pPr>
              <a:buSzPts val="300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ea typeface="ＭＳ Ｐゴシック"/>
              </a:rPr>
              <a:t>You </a:t>
            </a:r>
            <a:r>
              <a:rPr lang="en-US" sz="2200" u="sng" dirty="0">
                <a:solidFill>
                  <a:srgbClr val="000000"/>
                </a:solidFill>
                <a:ea typeface="ＭＳ Ｐゴシック"/>
              </a:rPr>
              <a:t>must know </a:t>
            </a:r>
            <a:r>
              <a:rPr lang="en-US" sz="2200" dirty="0">
                <a:solidFill>
                  <a:srgbClr val="000000"/>
                </a:solidFill>
                <a:ea typeface="ＭＳ Ｐゴシック"/>
              </a:rPr>
              <a:t>the material (and the hazards)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Do you have appropriate PPE?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Are you sure you will be safe (ventilation, etc.)?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ea typeface="ＭＳ Ｐゴシック"/>
              </a:rPr>
              <a:t>Do you have someone with you as back-up?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If a spill is large or dangerous, </a:t>
            </a:r>
            <a:r>
              <a:rPr lang="en-US" sz="2000" b="1" dirty="0">
                <a:solidFill>
                  <a:srgbClr val="000000"/>
                </a:solidFill>
                <a:ea typeface="ＭＳ Ｐゴシック"/>
              </a:rPr>
              <a:t>leave!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402-47</a:t>
            </a:r>
            <a:r>
              <a:rPr lang="en-US" sz="1800" b="1" dirty="0">
                <a:solidFill>
                  <a:srgbClr val="000000"/>
                </a:solidFill>
                <a:ea typeface="ＭＳ Ｐゴシック"/>
              </a:rPr>
              <a:t>2-2222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, 911 or </a:t>
            </a:r>
            <a:r>
              <a:rPr lang="en-US" sz="1800" b="1" dirty="0">
                <a:solidFill>
                  <a:srgbClr val="FF0000"/>
                </a:solidFill>
                <a:ea typeface="ＭＳ Ｐゴシック"/>
              </a:rPr>
              <a:t>red phone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from a safe distance. 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You may attempt to deal with chemical spills if: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You are in no danger, you are not alone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and you have a path of retreat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You have appropriate PPE and a spill kit.  </a:t>
            </a:r>
          </a:p>
          <a:p>
            <a:pPr marL="84641" indent="0">
              <a:buNone/>
            </a:pPr>
            <a:endParaRPr lang="en-US" dirty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3552" y="5410200"/>
            <a:ext cx="6315750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/>
              <a:t>See: </a:t>
            </a:r>
            <a:r>
              <a:rPr lang="en-US" i="1" dirty="0"/>
              <a:t>Preplanning for and Responding to Hazardous Chemical Spills </a:t>
            </a:r>
          </a:p>
          <a:p>
            <a:r>
              <a:rPr lang="en-US" i="1" dirty="0"/>
              <a:t> </a:t>
            </a:r>
            <a:r>
              <a:rPr lang="en-US" dirty="0"/>
              <a:t>at http://ehs.unl.edu/sop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spills:  what should you do?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389" y="1287052"/>
            <a:ext cx="7872984" cy="2082683"/>
          </a:xfrm>
        </p:spPr>
        <p:txBody>
          <a:bodyPr>
            <a:noAutofit/>
          </a:bodyPr>
          <a:lstStyle/>
          <a:p>
            <a:pPr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For any spill, first priority is to alert others (fire alarm, red phone, 402-472-2222)</a:t>
            </a:r>
          </a:p>
          <a:p>
            <a:pPr lvl="1">
              <a:buSzPts val="3000"/>
              <a:buFont typeface="Arial"/>
              <a:buChar char="•"/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Close off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area if this is safe for you.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chairs/stools to close off part of a lab or corridor for a smaller spill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the fire alarm to clear the building in case of a major spill.</a:t>
            </a:r>
          </a:p>
          <a:p>
            <a:pPr>
              <a:buSzPts val="3000"/>
              <a:buFont typeface="Arial"/>
              <a:buChar char="•"/>
            </a:pPr>
            <a:endParaRPr lang="en-US" sz="21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 descr="spi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185" y="4157508"/>
            <a:ext cx="3291661" cy="1851830"/>
          </a:xfrm>
          <a:prstGeom prst="rect">
            <a:avLst/>
          </a:prstGeom>
        </p:spPr>
      </p:pic>
      <p:pic>
        <p:nvPicPr>
          <p:cNvPr id="5" name="Picture 4" descr="spill_guar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080" y="3751069"/>
            <a:ext cx="2053052" cy="2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389" y="1170404"/>
            <a:ext cx="7872984" cy="5573296"/>
          </a:xfrm>
        </p:spPr>
        <p:txBody>
          <a:bodyPr numCol="2">
            <a:noAutofit/>
          </a:bodyPr>
          <a:lstStyle/>
          <a:p>
            <a:r>
              <a:rPr lang="en-US" sz="2100" dirty="0"/>
              <a:t>Required training</a:t>
            </a:r>
          </a:p>
          <a:p>
            <a:r>
              <a:rPr lang="en-US" sz="2100" dirty="0"/>
              <a:t>Basic principles/risk assessment</a:t>
            </a:r>
          </a:p>
          <a:p>
            <a:r>
              <a:rPr lang="en-US" sz="2100" dirty="0"/>
              <a:t>Alarms and evacuation </a:t>
            </a:r>
          </a:p>
          <a:p>
            <a:r>
              <a:rPr lang="en-US" sz="2100" dirty="0"/>
              <a:t>Injuries/first aid/medical treatment</a:t>
            </a:r>
          </a:p>
          <a:p>
            <a:r>
              <a:rPr lang="en-US" sz="2100" dirty="0"/>
              <a:t>Power outages</a:t>
            </a:r>
          </a:p>
          <a:p>
            <a:r>
              <a:rPr lang="en-US" sz="2100" dirty="0"/>
              <a:t>PPE and Safety Equipment</a:t>
            </a:r>
          </a:p>
          <a:p>
            <a:r>
              <a:rPr lang="en-US" sz="2100" dirty="0"/>
              <a:t>Fires: What should you do?</a:t>
            </a:r>
          </a:p>
          <a:p>
            <a:r>
              <a:rPr lang="en-US" sz="2100" dirty="0"/>
              <a:t>Chemical spills? What should you do? 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Electrical hazards</a:t>
            </a:r>
          </a:p>
          <a:p>
            <a:r>
              <a:rPr lang="en-US" sz="2100" dirty="0"/>
              <a:t>Personal Safety/Crime </a:t>
            </a:r>
          </a:p>
          <a:p>
            <a:r>
              <a:rPr lang="en-US" sz="2100" dirty="0"/>
              <a:t>Safety Committee (contacts)</a:t>
            </a:r>
          </a:p>
          <a:p>
            <a:r>
              <a:rPr lang="en-US" sz="2100" dirty="0"/>
              <a:t>Links and Resources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0470" y="6305550"/>
            <a:ext cx="2093575" cy="476250"/>
          </a:xfrm>
        </p:spPr>
        <p:txBody>
          <a:bodyPr/>
          <a:lstStyle/>
          <a:p>
            <a:pPr algn="ctr"/>
            <a:r>
              <a:rPr lang="en-US"/>
              <a:t>MAY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7390" y="274638"/>
            <a:ext cx="4186656" cy="817562"/>
          </a:xfrm>
        </p:spPr>
        <p:txBody>
          <a:bodyPr>
            <a:normAutofit/>
          </a:bodyPr>
          <a:lstStyle/>
          <a:p>
            <a:r>
              <a:rPr lang="en-US" dirty="0"/>
              <a:t>Electrical hazards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9990" y="1445796"/>
            <a:ext cx="6619080" cy="5930900"/>
          </a:xfrm>
        </p:spPr>
        <p:txBody>
          <a:bodyPr>
            <a:noAutofit/>
          </a:bodyPr>
          <a:lstStyle/>
          <a:p>
            <a:r>
              <a:rPr lang="en-US" sz="2000" dirty="0"/>
              <a:t>Always look first</a:t>
            </a:r>
          </a:p>
          <a:p>
            <a:pPr lvl="1"/>
            <a:r>
              <a:rPr lang="en-US" sz="1600" dirty="0"/>
              <a:t>Do not work on electrical equipment or touch an unconscious person unless you are </a:t>
            </a:r>
            <a:r>
              <a:rPr lang="en-US" sz="1600" u="sng" dirty="0"/>
              <a:t>sure</a:t>
            </a:r>
            <a:r>
              <a:rPr lang="en-US" sz="1600" dirty="0"/>
              <a:t> there is no source of electricity.</a:t>
            </a:r>
          </a:p>
          <a:p>
            <a:pPr lvl="1"/>
            <a:endParaRPr lang="en-US" sz="1600" dirty="0"/>
          </a:p>
          <a:p>
            <a:r>
              <a:rPr lang="en-US" sz="2000" dirty="0"/>
              <a:t>Avoid spark sources near solvents</a:t>
            </a:r>
          </a:p>
          <a:p>
            <a:endParaRPr lang="en-US" sz="2000" dirty="0"/>
          </a:p>
          <a:p>
            <a:pPr lvl="0">
              <a:defRPr/>
            </a:pPr>
            <a:r>
              <a:rPr lang="en-US" sz="2000" dirty="0"/>
              <a:t>Electrical cords/ cables</a:t>
            </a:r>
          </a:p>
          <a:p>
            <a:pPr lvl="1">
              <a:defRPr/>
            </a:pPr>
            <a:r>
              <a:rPr lang="en-US" sz="1600" dirty="0"/>
              <a:t>Should not obstruct work or aisles.</a:t>
            </a:r>
          </a:p>
          <a:p>
            <a:pPr lvl="1">
              <a:defRPr/>
            </a:pPr>
            <a:r>
              <a:rPr lang="en-US" sz="1600" dirty="0"/>
              <a:t>Extension (“drop”) cords only for short-term use; power strips can be used long-term </a:t>
            </a:r>
            <a:r>
              <a:rPr lang="en-US" sz="1600" i="1" dirty="0"/>
              <a:t>but not on high amperage devices.</a:t>
            </a:r>
            <a:endParaRPr lang="en-US" sz="1600" dirty="0"/>
          </a:p>
          <a:p>
            <a:pPr lvl="1"/>
            <a:r>
              <a:rPr lang="en-US" sz="1600" dirty="0"/>
              <a:t>Do not “daisy-chain” cords or power strips.  </a:t>
            </a:r>
          </a:p>
          <a:p>
            <a:pPr lvl="1">
              <a:defRPr/>
            </a:pPr>
            <a:r>
              <a:rPr lang="en-US" sz="1600" dirty="0"/>
              <a:t>Discard and replace damaged cords. </a:t>
            </a:r>
          </a:p>
          <a:p>
            <a:pPr lvl="1">
              <a:defRPr/>
            </a:pPr>
            <a:endParaRPr lang="en-US" sz="1600" dirty="0"/>
          </a:p>
          <a:p>
            <a:pPr lvl="0">
              <a:defRPr/>
            </a:pPr>
            <a:r>
              <a:rPr lang="en-US" sz="1800" dirty="0">
                <a:solidFill>
                  <a:srgbClr val="0000FF"/>
                </a:solidFill>
              </a:rPr>
              <a:t>Consult Chemistry Electronics shop with any concerns.</a:t>
            </a:r>
          </a:p>
          <a:p>
            <a:pPr marL="84641" indent="0">
              <a:buNone/>
            </a:pPr>
            <a:endParaRPr lang="en-US" sz="2400" dirty="0"/>
          </a:p>
          <a:p>
            <a:pPr>
              <a:tabLst>
                <a:tab pos="940445" algn="l"/>
              </a:tabLst>
            </a:pP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462439" y="5588001"/>
            <a:ext cx="6930999" cy="14351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376179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  <a:defRPr/>
            </a:pPr>
            <a:endParaRPr lang="en-US" sz="2500" u="sng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2" name="Picture 1" descr="extension_co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070" y="5071376"/>
            <a:ext cx="1219319" cy="16257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99070" y="6180509"/>
            <a:ext cx="281112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323515" y="6317731"/>
            <a:ext cx="281112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2578" y="4034324"/>
            <a:ext cx="15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Localelectricalne.com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2417" y="2716799"/>
            <a:ext cx="1688354" cy="1266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91488" y="2162801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  <a:hlinkClick r:id="rId4"/>
              </a:rPr>
              <a:t>science.howstuffworks.com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596" y="782992"/>
            <a:ext cx="1646513" cy="12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Safety and Crime. 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07169" y="1242083"/>
            <a:ext cx="8022947" cy="5280211"/>
          </a:xfrm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UNL is fairly safe (see </a:t>
            </a:r>
            <a:r>
              <a:rPr lang="en-US" dirty="0">
                <a:ea typeface="ＭＳ Ｐゴシック" charset="0"/>
                <a:sym typeface="Arial" charset="0"/>
                <a:hlinkClick r:id="rId2"/>
              </a:rPr>
              <a:t>http://police.unl.edu/statistics</a:t>
            </a:r>
            <a:r>
              <a:rPr lang="en-US" dirty="0">
                <a:ea typeface="ＭＳ Ｐゴシック" charset="0"/>
                <a:sym typeface="Arial" charset="0"/>
              </a:rPr>
              <a:t>)  -let’s keep it that way.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Don’t prop open outside doors or admit strangers.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Be careful when you are alone. Use a “buddy” system. 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Lock valuables in desk drawers when leaving offices.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See something suspicious?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  <a:hlinkClick r:id="rId3"/>
              </a:rPr>
              <a:t>http://police.unl.edu/reporting-troubling-or-threatening-behavior</a:t>
            </a:r>
            <a:r>
              <a:rPr lang="en-US" dirty="0">
                <a:ea typeface="ＭＳ Ｐゴシック" charset="0"/>
                <a:sym typeface="Arial" charset="0"/>
              </a:rPr>
              <a:t>)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dirty="0"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ea typeface="ＭＳ Ｐゴシック" charset="0"/>
                <a:sym typeface="Arial" charset="0"/>
              </a:rPr>
              <a:t>If you feel you are in danger, remember: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b="1" dirty="0"/>
              <a:t>Run -</a:t>
            </a:r>
            <a:r>
              <a:rPr lang="en-US" dirty="0"/>
              <a:t> If there is a clear and safe escape route</a:t>
            </a:r>
            <a:br>
              <a:rPr lang="en-US" dirty="0"/>
            </a:br>
            <a:r>
              <a:rPr lang="en-US" b="1" dirty="0"/>
              <a:t>Hide -</a:t>
            </a:r>
            <a:r>
              <a:rPr lang="en-US" dirty="0"/>
              <a:t> If there is no escape and you can get to a secure location to hide</a:t>
            </a:r>
            <a:br>
              <a:rPr lang="en-US" dirty="0"/>
            </a:br>
            <a:r>
              <a:rPr lang="en-US" b="1" dirty="0"/>
              <a:t>Fight -</a:t>
            </a:r>
            <a:r>
              <a:rPr lang="en-US" dirty="0"/>
              <a:t> If your only option is to defend yourself, fight as if your life depended upon it.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https://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Arial" charset="0"/>
              </a:rPr>
              <a:t>emergency.unl.edu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/procedure/shooting-incident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Committee (2021 - 2022) </a:t>
            </a:r>
            <a:br>
              <a:rPr lang="en-US" i="1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Jiantao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Guo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co-Chair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634A HaH;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jguo4@unl.edu</a:t>
            </a: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2-3525 (office)</a:t>
            </a:r>
          </a:p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Martha Morton, co-Chair</a:t>
            </a:r>
          </a:p>
          <a:p>
            <a:pPr lvl="1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834 Hamilton, 2-6255;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  <a:hlinkClick r:id="rId3"/>
              </a:rPr>
              <a:t>mmorton4@unl.edu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(860)428-2044 (cell)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buClr>
                <a:srgbClr val="3891A7"/>
              </a:buCl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Members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Yinsheng Guo (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2-5172)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Ms.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Dodie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Eveleth (Building manager, 545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2-5312)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Rick Hartung (Resource Room, 2-2737)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Ms. Jessica Periago  (227 B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2-3812)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 Alex Sinitskii (604C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2-3543)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Katie Eichhorn (723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2-2426)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Dr. Mark Helle (Chemistry Stockroom)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endParaRPr lang="en-US" sz="2000" u="sng" dirty="0">
              <a:solidFill>
                <a:srgbClr val="000000"/>
              </a:solidFill>
              <a:ea typeface="ＭＳ Ｐゴシック" charset="0"/>
              <a:sym typeface="Arial" charset="0"/>
              <a:hlinkClick r:id="rId4"/>
            </a:endParaRP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Resources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Chemistry: 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http://www.chem.unl.edu/safety/</a:t>
            </a:r>
            <a:endParaRPr lang="en-US" u="sng" dirty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marL="376179" lvl="1" indent="-291538">
              <a:spcBef>
                <a:spcPts val="411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Environmental Health and Safety: 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3"/>
              </a:rPr>
              <a:t>http://ehs.unl.edu/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(402-472-4925) 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Online training:  </a:t>
            </a:r>
            <a:r>
              <a:rPr lang="en-US" sz="18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4"/>
              </a:rPr>
              <a:t>http://ehs.unl.edu/onlinetraining</a:t>
            </a:r>
            <a:endParaRPr lang="en-US" sz="1800" u="sng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a typeface="Arial"/>
              </a:rPr>
              <a:t>Safe Operating Procedures (many!)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5"/>
              </a:rPr>
              <a:t>As a general resource: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 Questions about chemical safety, reaction hazard assessment, labeling, disposal-almost anything?  </a:t>
            </a:r>
            <a:endParaRPr lang="en-US" sz="1800" dirty="0"/>
          </a:p>
          <a:p>
            <a:pPr marL="84640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 TODAY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Put the UNL Emergency contact on your phone: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25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sz="25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sz="25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 up for UNL Emergency Alerts:</a:t>
            </a:r>
            <a:r>
              <a:rPr lang="en-US" sz="2400" dirty="0">
                <a:hlinkClick r:id="rId2"/>
              </a:rPr>
              <a:t>http://unlalert.unl.edu</a:t>
            </a:r>
            <a:endParaRPr lang="en-US" sz="2400" dirty="0"/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Thank you for attending.  Contact me if you have any questions or concerns: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Prof. Martha Morton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(402)-47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2-6255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>
                <a:solidFill>
                  <a:srgbClr val="0000FF"/>
                </a:solidFill>
                <a:ea typeface="ＭＳ Ｐゴシック" charset="0"/>
                <a:sym typeface="Arial" charset="0"/>
              </a:rPr>
              <a:t>mmorton4@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unl.edu</a:t>
            </a:r>
            <a:endParaRPr lang="en-US" b="1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26574" y="1395943"/>
            <a:ext cx="7872984" cy="4365641"/>
          </a:xfrm>
        </p:spPr>
        <p:txBody>
          <a:bodyPr numCol="1">
            <a:noAutofit/>
          </a:bodyPr>
          <a:lstStyle/>
          <a:p>
            <a:r>
              <a:rPr lang="en-US" sz="2000" dirty="0">
                <a:ea typeface="ＭＳ Ｐゴシック" charset="0"/>
                <a:sym typeface="Arial" charset="0"/>
              </a:rPr>
              <a:t>A) Complete EHS on-line training:</a:t>
            </a:r>
          </a:p>
          <a:p>
            <a:pPr marL="84641" indent="0">
              <a:buNone/>
            </a:pPr>
            <a:r>
              <a:rPr lang="en-US" sz="2000" dirty="0">
                <a:ea typeface="ＭＳ Ｐゴシック" charset="0"/>
                <a:sym typeface="Arial" charset="0"/>
              </a:rPr>
              <a:t>    http://</a:t>
            </a:r>
            <a:r>
              <a:rPr lang="en-US" sz="2000" dirty="0" err="1">
                <a:ea typeface="ＭＳ Ｐゴシック" charset="0"/>
                <a:sym typeface="Arial" charset="0"/>
              </a:rPr>
              <a:t>ehs.unl.edu</a:t>
            </a:r>
            <a:r>
              <a:rPr lang="en-US" sz="2000" dirty="0">
                <a:ea typeface="ＭＳ Ｐゴシック" charset="0"/>
                <a:sym typeface="Arial" charset="0"/>
              </a:rPr>
              <a:t>/</a:t>
            </a:r>
            <a:r>
              <a:rPr lang="en-US" sz="2000" dirty="0" err="1">
                <a:ea typeface="ＭＳ Ｐゴシック" charset="0"/>
                <a:sym typeface="Arial" charset="0"/>
              </a:rPr>
              <a:t>onlinetraining</a:t>
            </a:r>
            <a:r>
              <a:rPr lang="en-US" sz="2000" dirty="0">
                <a:ea typeface="ＭＳ Ｐゴシック" charset="0"/>
                <a:sym typeface="Arial" charset="0"/>
              </a:rPr>
              <a:t>/).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#1:  Core - Injury and Illness Prevention Plan (IIPP)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#2:  Core - Emergency Preparedness Training. 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Fire Extinguisher Training (FET)</a:t>
            </a:r>
          </a:p>
          <a:p>
            <a:r>
              <a:rPr lang="en-US" sz="2000" dirty="0">
                <a:ea typeface="ＭＳ Ｐゴシック" charset="0"/>
                <a:sym typeface="Arial" charset="0"/>
              </a:rPr>
              <a:t>B) Complete Departmental assessment (this process) </a:t>
            </a:r>
          </a:p>
          <a:p>
            <a:pPr lvl="1"/>
            <a:r>
              <a:rPr lang="en-US" sz="1800" dirty="0">
                <a:ea typeface="ＭＳ Ｐゴシック" charset="0"/>
                <a:sym typeface="Arial" charset="0"/>
              </a:rPr>
              <a:t>Complete and pass written training assessment.  </a:t>
            </a:r>
          </a:p>
          <a:p>
            <a:pPr marL="413796" lvl="1" indent="0">
              <a:buNone/>
            </a:pPr>
            <a:endParaRPr lang="en-US" sz="1600" dirty="0">
              <a:ea typeface="ＭＳ Ｐゴシック" charset="0"/>
              <a:sym typeface="Arial" charset="0"/>
            </a:endParaRPr>
          </a:p>
          <a:p>
            <a:pPr marL="84640" indent="0">
              <a:buNone/>
              <a:tabLst>
                <a:tab pos="940445" algn="l"/>
              </a:tabLst>
            </a:pPr>
            <a:r>
              <a:rPr lang="en-US" sz="2000" u="sng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will have contact with chemicals/hazardous materials, there is more to do and this is not the appropriate training.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80460" y="6305550"/>
            <a:ext cx="2240280" cy="476250"/>
          </a:xfrm>
        </p:spPr>
        <p:txBody>
          <a:bodyPr/>
          <a:lstStyle/>
          <a:p>
            <a:pPr algn="ctr"/>
            <a:r>
              <a:rPr lang="en-US"/>
              <a:t>MAY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4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principles: a warm-up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 Know the hazards (and warnings/alarms) related to work in Hamilton. </a:t>
            </a:r>
          </a:p>
          <a:p>
            <a:r>
              <a:rPr lang="en-US" sz="2100" dirty="0"/>
              <a:t>Be prepared for an emergency: </a:t>
            </a:r>
          </a:p>
          <a:p>
            <a:pPr lvl="1"/>
            <a:r>
              <a:rPr lang="en-US" sz="1900" i="1" dirty="0">
                <a:solidFill>
                  <a:srgbClr val="0000FF"/>
                </a:solidFill>
              </a:rPr>
              <a:t>What should I do in the event of a fire? (or flood, or chemical spill, or power outage, or presence of intruder). </a:t>
            </a:r>
          </a:p>
          <a:p>
            <a:pPr lvl="1"/>
            <a:r>
              <a:rPr lang="en-US" sz="1900" i="1" dirty="0">
                <a:solidFill>
                  <a:srgbClr val="0000FF"/>
                </a:solidFill>
              </a:rPr>
              <a:t>Where do I go during a tornado?</a:t>
            </a:r>
          </a:p>
          <a:p>
            <a:pPr lvl="1"/>
            <a:r>
              <a:rPr lang="en-US" sz="1900" i="1" dirty="0">
                <a:solidFill>
                  <a:srgbClr val="0000FF"/>
                </a:solidFill>
              </a:rPr>
              <a:t>A student has a serious chemical exposure?  What should I do?</a:t>
            </a:r>
          </a:p>
          <a:p>
            <a:pPr lvl="1"/>
            <a:r>
              <a:rPr lang="en-US" sz="1900" i="1" dirty="0">
                <a:solidFill>
                  <a:srgbClr val="0000FF"/>
                </a:solidFill>
              </a:rPr>
              <a:t>Where is the nearest (exit/eyewash/fire extinguisher/shower)?</a:t>
            </a:r>
          </a:p>
          <a:p>
            <a:pPr lvl="1"/>
            <a:r>
              <a:rPr lang="en-US" sz="19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My coworker has a very bad laceration? what do I do? </a:t>
            </a: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r>
              <a:rPr lang="en-US" sz="2100" dirty="0"/>
              <a:t>Before you do</a:t>
            </a:r>
            <a:r>
              <a:rPr lang="en-US" sz="2100" b="1" dirty="0"/>
              <a:t> anything</a:t>
            </a:r>
            <a:r>
              <a:rPr lang="en-US" sz="2100" dirty="0"/>
              <a:t>, take a second to evaluate hazards:</a:t>
            </a:r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Why did this person collapse? Can I help them without getting electrocuted or poisoned?</a:t>
            </a:r>
          </a:p>
          <a:p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233" y="151672"/>
            <a:ext cx="4601175" cy="1143000"/>
          </a:xfrm>
        </p:spPr>
        <p:txBody>
          <a:bodyPr>
            <a:normAutofit/>
          </a:bodyPr>
          <a:lstStyle/>
          <a:p>
            <a:r>
              <a:rPr lang="en-US" dirty="0"/>
              <a:t>Summoning emergency</a:t>
            </a:r>
            <a:br>
              <a:rPr lang="en-US" dirty="0"/>
            </a:br>
            <a:r>
              <a:rPr lang="en-US" dirty="0"/>
              <a:t>responders:  </a:t>
            </a:r>
            <a:r>
              <a:rPr lang="en-US" b="1" dirty="0"/>
              <a:t>Fire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743" y="1430466"/>
            <a:ext cx="4133139" cy="3768068"/>
          </a:xfrm>
        </p:spPr>
        <p:txBody>
          <a:bodyPr>
            <a:normAutofit fontScale="40000" lnSpcReduction="20000"/>
          </a:bodyPr>
          <a:lstStyle/>
          <a:p>
            <a:r>
              <a:rPr lang="en-US" sz="5700" b="1" i="1" dirty="0"/>
              <a:t>Fire</a:t>
            </a:r>
            <a:r>
              <a:rPr lang="en-US" sz="5700" i="1" dirty="0"/>
              <a:t> (unless </a:t>
            </a:r>
            <a:r>
              <a:rPr lang="en-US" sz="5700" i="1" u="sng" dirty="0"/>
              <a:t>very</a:t>
            </a:r>
            <a:r>
              <a:rPr lang="en-US" sz="5700" i="1" dirty="0"/>
              <a:t> minor)</a:t>
            </a:r>
          </a:p>
          <a:p>
            <a:r>
              <a:rPr lang="en-US" sz="5700" i="1" dirty="0"/>
              <a:t>Major chemical spill or toxic leak.</a:t>
            </a:r>
          </a:p>
          <a:p>
            <a:r>
              <a:rPr lang="en-US" sz="5700" u="sng" dirty="0"/>
              <a:t>Only</a:t>
            </a:r>
            <a:r>
              <a:rPr lang="en-US" sz="5700" dirty="0"/>
              <a:t> easy way to evacuate building </a:t>
            </a:r>
          </a:p>
          <a:p>
            <a:endParaRPr lang="en-US" sz="5700" dirty="0">
              <a:solidFill>
                <a:srgbClr val="000000"/>
              </a:solidFill>
            </a:endParaRPr>
          </a:p>
          <a:p>
            <a:endParaRPr lang="en-US" sz="5700" dirty="0">
              <a:solidFill>
                <a:srgbClr val="000000"/>
              </a:solidFill>
            </a:endParaRP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Pull down alarm.</a:t>
            </a: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Leave building</a:t>
            </a:r>
          </a:p>
          <a:p>
            <a:r>
              <a:rPr lang="en-US" sz="5700" dirty="0">
                <a:solidFill>
                  <a:srgbClr val="000000"/>
                </a:solidFill>
              </a:rPr>
              <a:t>Call 47</a:t>
            </a:r>
            <a:r>
              <a:rPr lang="en-US" sz="5700" b="1" dirty="0">
                <a:solidFill>
                  <a:srgbClr val="0000FF"/>
                </a:solidFill>
              </a:rPr>
              <a:t>2-2222 </a:t>
            </a:r>
            <a:r>
              <a:rPr lang="en-US" sz="5700" dirty="0">
                <a:solidFill>
                  <a:srgbClr val="000000"/>
                </a:solidFill>
              </a:rPr>
              <a:t>from outside to give more details</a:t>
            </a:r>
          </a:p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471" y="1684423"/>
            <a:ext cx="1092520" cy="1387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 descr="HaH_outline_fire.p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630" y="1684423"/>
            <a:ext cx="3599771" cy="48393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852863" y="668422"/>
            <a:ext cx="0" cy="76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3064" y="258986"/>
            <a:ext cx="81893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/>
              <a:t>North</a:t>
            </a:r>
          </a:p>
        </p:txBody>
      </p:sp>
      <p:pic>
        <p:nvPicPr>
          <p:cNvPr id="6" name="synthslowwhoopPC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53833" y="5462338"/>
            <a:ext cx="812800" cy="812800"/>
          </a:xfrm>
          <a:prstGeom prst="rect">
            <a:avLst/>
          </a:prstGeom>
        </p:spPr>
      </p:pic>
      <p:pic>
        <p:nvPicPr>
          <p:cNvPr id="11" name="EF Fire Evac Message 00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646334" y="549275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4311" y="1102311"/>
            <a:ext cx="155363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Hamilton Hall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Fire</a:t>
            </a:r>
            <a:r>
              <a:rPr lang="en-US" dirty="0"/>
              <a:t> alarm:  what should you do?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32330" y="1287050"/>
            <a:ext cx="8148043" cy="4800600"/>
          </a:xfrm>
        </p:spPr>
        <p:txBody>
          <a:bodyPr>
            <a:noAutofit/>
          </a:bodyPr>
          <a:lstStyle/>
          <a:p>
            <a:pPr marL="84640" indent="0">
              <a:buClrTx/>
              <a:buNone/>
            </a:pPr>
            <a:r>
              <a:rPr lang="en-US" b="1" dirty="0"/>
              <a:t>Exit</a:t>
            </a:r>
            <a:r>
              <a:rPr lang="en-US" dirty="0"/>
              <a:t> immediately via </a:t>
            </a:r>
            <a:r>
              <a:rPr lang="en-US" b="1" dirty="0"/>
              <a:t>stairs</a:t>
            </a:r>
            <a:r>
              <a:rPr lang="en-US" dirty="0"/>
              <a:t>. </a:t>
            </a:r>
            <a:r>
              <a:rPr lang="en-US" i="1" dirty="0"/>
              <a:t>A fire can quickly trap you.</a:t>
            </a:r>
          </a:p>
          <a:p>
            <a:pPr marL="366773" lvl="1" indent="0">
              <a:buClrTx/>
              <a:buNone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Close office and lab doors behind you.</a:t>
            </a:r>
            <a:endParaRPr lang="en-US" i="1" dirty="0"/>
          </a:p>
          <a:p>
            <a:pPr marL="366773" lvl="1" indent="0">
              <a:buClrTx/>
              <a:buNone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Inform a UNL police officer or a member of the safety committee of any potential problems resulting from evacuation. </a:t>
            </a: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endParaRPr lang="en-US" dirty="0">
              <a:solidFill>
                <a:srgbClr val="00B0F0"/>
              </a:solidFill>
            </a:endParaRP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r>
              <a:rPr lang="en-US" b="1" dirty="0"/>
              <a:t>Gather</a:t>
            </a:r>
            <a:r>
              <a:rPr lang="en-US" dirty="0"/>
              <a:t> on south side (Sheldon museum parking lot).</a:t>
            </a:r>
          </a:p>
          <a:p>
            <a:pPr marL="413796" lvl="1" indent="0">
              <a:buClrTx/>
              <a:buNone/>
            </a:pPr>
            <a:r>
              <a:rPr lang="en-US" sz="1900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your lab is missing someone who was near the fire/emergency, notify emergency officials. </a:t>
            </a: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r>
              <a:rPr lang="en-US" sz="2100" dirty="0">
                <a:ea typeface="ＭＳ Ｐゴシック" pitchFamily="1" charset="-128"/>
                <a:sym typeface="Arial" pitchFamily="1" charset="0"/>
              </a:rPr>
              <a:t>DO NOT reenter the building until the 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“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all clear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”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 signal is given.</a:t>
            </a:r>
            <a:endParaRPr lang="en-US" sz="2100" dirty="0"/>
          </a:p>
          <a:p>
            <a:pPr marL="84640" indent="0">
              <a:buClrTx/>
              <a:buNone/>
            </a:pPr>
            <a:endParaRPr lang="en-US" sz="2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356" y="151672"/>
            <a:ext cx="613119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Summoning emergency responders: </a:t>
            </a:r>
            <a:r>
              <a:rPr lang="en-US" b="1" dirty="0">
                <a:solidFill>
                  <a:srgbClr val="FF0000"/>
                </a:solidFill>
              </a:rPr>
              <a:t>Red phone </a:t>
            </a:r>
            <a:r>
              <a:rPr lang="en-US" dirty="0"/>
              <a:t>or 402-47</a:t>
            </a:r>
            <a:r>
              <a:rPr lang="en-US" b="1" dirty="0">
                <a:solidFill>
                  <a:srgbClr val="0000FF"/>
                </a:solidFill>
              </a:rPr>
              <a:t>2-2222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252" y="1430465"/>
            <a:ext cx="4133139" cy="443827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106502" y="1430465"/>
            <a:ext cx="4177198" cy="461927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r>
              <a:rPr lang="en-US" sz="2100" i="1" dirty="0">
                <a:latin typeface="Arial"/>
                <a:cs typeface="Arial"/>
              </a:rPr>
              <a:t>Chemical spill, injury, crime, or a threatening person (</a:t>
            </a:r>
            <a:r>
              <a:rPr lang="en-US" sz="2100" b="1" i="1" dirty="0">
                <a:latin typeface="Arial"/>
                <a:cs typeface="Arial"/>
              </a:rPr>
              <a:t>anytime</a:t>
            </a:r>
            <a:r>
              <a:rPr lang="en-US" sz="2100" i="1" dirty="0">
                <a:latin typeface="Arial"/>
                <a:cs typeface="Arial"/>
              </a:rPr>
              <a:t> you feel danger or see danger to others.</a:t>
            </a:r>
          </a:p>
          <a:p>
            <a:pPr lvl="1"/>
            <a:endParaRPr lang="en-US" sz="2100" dirty="0">
              <a:latin typeface="Arial"/>
              <a:cs typeface="Arial"/>
            </a:endParaRPr>
          </a:p>
          <a:p>
            <a:r>
              <a:rPr lang="en-US" sz="2100" u="sng" dirty="0">
                <a:latin typeface="Arial"/>
                <a:cs typeface="Arial"/>
              </a:rPr>
              <a:t>Pick up phone-wait for operator.</a:t>
            </a:r>
            <a:endParaRPr lang="en-US" sz="2100" dirty="0">
              <a:latin typeface="Arial"/>
              <a:cs typeface="Arial"/>
            </a:endParaRPr>
          </a:p>
          <a:p>
            <a:r>
              <a:rPr lang="en-US" sz="2100" dirty="0">
                <a:latin typeface="Arial"/>
                <a:cs typeface="Arial"/>
              </a:rPr>
              <a:t>Tell him/her: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the type of 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the location (Hamilton Hall, what floor, what room)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your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Arial"/>
                <a:cs typeface="Arial"/>
              </a:rPr>
              <a:t>any other important facts.</a:t>
            </a:r>
          </a:p>
          <a:p>
            <a:pPr lvl="1"/>
            <a:r>
              <a:rPr lang="en-US" sz="2100" b="1" dirty="0">
                <a:latin typeface="Arial"/>
                <a:cs typeface="Arial"/>
              </a:rPr>
              <a:t>Stay on the line unless you are in danger. 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8" name="Picture 7" descr="HaH_outline_redphone.p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84" y="1869496"/>
            <a:ext cx="3823268" cy="4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TORNADO alarm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07389" y="1287050"/>
            <a:ext cx="7872984" cy="480060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Use </a:t>
            </a:r>
            <a:r>
              <a:rPr lang="en-US" b="1" dirty="0"/>
              <a:t>north or east </a:t>
            </a:r>
            <a:r>
              <a:rPr lang="en-US" dirty="0"/>
              <a:t>stairs to get to floors 2,3,4 (stay in labs or alcoves in north end of corridor) or use </a:t>
            </a:r>
            <a:r>
              <a:rPr lang="en-US" b="1" dirty="0"/>
              <a:t>elevator </a:t>
            </a:r>
            <a:r>
              <a:rPr lang="en-US" dirty="0"/>
              <a:t>to get to basement.</a:t>
            </a:r>
          </a:p>
          <a:p>
            <a:pPr lvl="2"/>
            <a:r>
              <a:rPr lang="en-US" i="1" dirty="0"/>
              <a:t>Give up space on elevator to anyone who would have trouble using the stairs.  </a:t>
            </a:r>
          </a:p>
          <a:p>
            <a:pPr lvl="1"/>
            <a:r>
              <a:rPr lang="en-US" dirty="0"/>
              <a:t>STAY AWAY from windows.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A tornado is likely to shatter windows and create flying glass shards</a:t>
            </a:r>
            <a:endParaRPr lang="en-US" dirty="0"/>
          </a:p>
          <a:p>
            <a:pPr lvl="1"/>
            <a:r>
              <a:rPr lang="en-US" dirty="0"/>
              <a:t>DO NOT go outside.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Even if the alarm does not sound, seek shelter if you hear the city alarm or if authorities broadcast a tornado warning. 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Tornado alarms are tested at 10:15 am one Wed each month  in spring and summer - when the weather is good. If the tornado alarm sounds at exactly 10:15 on a Wednesday, check your phone or computer to see if you need to evacuate. </a:t>
            </a: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9464" y="6053572"/>
            <a:ext cx="6477284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pPr marL="0" lvl="2"/>
            <a:r>
              <a:rPr lang="en-US" dirty="0"/>
              <a:t>More information:  http://</a:t>
            </a:r>
            <a:r>
              <a:rPr lang="en-US" dirty="0" err="1"/>
              <a:t>emergency.unl.edu</a:t>
            </a:r>
            <a:r>
              <a:rPr lang="en-US" dirty="0"/>
              <a:t>/procedure/tornado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ea typeface="ＭＳ Ｐゴシック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</p:txBody>
      </p:sp>
      <p:pic>
        <p:nvPicPr>
          <p:cNvPr id="2" name="EF TORNADO Message 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55934" y="474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7389" y="274639"/>
            <a:ext cx="7872984" cy="821573"/>
          </a:xfrm>
        </p:spPr>
        <p:txBody>
          <a:bodyPr/>
          <a:lstStyle/>
          <a:p>
            <a:r>
              <a:rPr lang="en-US" dirty="0"/>
              <a:t>Major Injuries: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1122" y="1104679"/>
            <a:ext cx="7872984" cy="523908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Call 911 or 402-472-2222 or use </a:t>
            </a:r>
            <a:r>
              <a:rPr lang="en-US" sz="2400" b="1" dirty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Red</a:t>
            </a:r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phones.</a:t>
            </a:r>
          </a:p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Bleeding: 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Put on gloves and safety glasses.   Apply pressure. Yell for help (so someone else can summon ambulance).</a:t>
            </a:r>
          </a:p>
          <a:p>
            <a:r>
              <a:rPr lang="en-US" sz="24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 splashes:</a:t>
            </a:r>
          </a:p>
          <a:p>
            <a:pPr lvl="1"/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Arm or hand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:  Wash in a sink with lots of water.</a:t>
            </a:r>
          </a:p>
          <a:p>
            <a:pPr lvl="1"/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 eyes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wear goggles!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)-use eyewash with 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lots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of water.  </a:t>
            </a:r>
          </a:p>
          <a:p>
            <a:pPr lvl="1"/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Remove contaminated clothing!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Get under the shower!</a:t>
            </a:r>
          </a:p>
          <a:p>
            <a:pPr lvl="1"/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Once you have removed the chemical, seek medical treatment.  Ask others to bring an MSDS for the chemical.</a:t>
            </a:r>
          </a:p>
          <a:p>
            <a:pPr lvl="2"/>
            <a:endParaRPr lang="en-US" sz="18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/>
            <a:r>
              <a:rPr lang="en-US" sz="2200" u="sng" dirty="0"/>
              <a:t>Nearest Emergency Room: </a:t>
            </a:r>
            <a:r>
              <a:rPr lang="en-US" sz="2000" dirty="0"/>
              <a:t>Bryan LGH Medical Center-West,  16th &amp; South Streets)  402-475-1011</a:t>
            </a:r>
          </a:p>
          <a:p>
            <a:pPr lvl="1"/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MAY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000FF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8738</TotalTime>
  <Words>2444</Words>
  <Application>Microsoft Office PowerPoint</Application>
  <PresentationFormat>Custom</PresentationFormat>
  <Paragraphs>298</Paragraphs>
  <Slides>24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Bold</vt:lpstr>
      <vt:lpstr>Calibri</vt:lpstr>
      <vt:lpstr>Gill Sans MT</vt:lpstr>
      <vt:lpstr>Verdana</vt:lpstr>
      <vt:lpstr>Wingdings 2</vt:lpstr>
      <vt:lpstr>Solstice</vt:lpstr>
      <vt:lpstr>UNL Chemistry Safety Training:  Work or research not involving any hazardous materials</vt:lpstr>
      <vt:lpstr>Outline:</vt:lpstr>
      <vt:lpstr>Required training </vt:lpstr>
      <vt:lpstr>Overarching principles: a warm-up</vt:lpstr>
      <vt:lpstr>Summoning emergency responders:  Fire alarm</vt:lpstr>
      <vt:lpstr>Fire alarm:  what should you do? </vt:lpstr>
      <vt:lpstr>Summoning emergency responders: Red phone or 402-472-2222) </vt:lpstr>
      <vt:lpstr>TORNADO alarm  </vt:lpstr>
      <vt:lpstr>Major Injuries:</vt:lpstr>
      <vt:lpstr>First Aid and minor injuries </vt:lpstr>
      <vt:lpstr>Power outages </vt:lpstr>
      <vt:lpstr>PPE, part 2: Gloves </vt:lpstr>
      <vt:lpstr>Showers and eyewashes </vt:lpstr>
      <vt:lpstr>Fires: Fight or leave?</vt:lpstr>
      <vt:lpstr>Fire: Sounding the alarm</vt:lpstr>
      <vt:lpstr>Fire Extinguishers in Hamilton </vt:lpstr>
      <vt:lpstr>Dry chemical extinguishers: when to use</vt:lpstr>
      <vt:lpstr>Chemical Spills:  “Should I stay or should I go?”  </vt:lpstr>
      <vt:lpstr>Chemical spills:  what should you do? </vt:lpstr>
      <vt:lpstr>Electrical hazards</vt:lpstr>
      <vt:lpstr>Personal Safety and Crime.  </vt:lpstr>
      <vt:lpstr>Safety Committee (2021 - 2022)  </vt:lpstr>
      <vt:lpstr>Links and Resources </vt:lpstr>
      <vt:lpstr>Things to do TODAY 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Dussault</dc:creator>
  <cp:lastModifiedBy>Martha Morton</cp:lastModifiedBy>
  <cp:revision>541</cp:revision>
  <cp:lastPrinted>2016-10-26T19:41:34Z</cp:lastPrinted>
  <dcterms:created xsi:type="dcterms:W3CDTF">2012-07-09T02:12:30Z</dcterms:created>
  <dcterms:modified xsi:type="dcterms:W3CDTF">2021-05-20T15:32:11Z</dcterms:modified>
</cp:coreProperties>
</file>