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315" r:id="rId2"/>
    <p:sldId id="258" r:id="rId3"/>
    <p:sldId id="314" r:id="rId4"/>
    <p:sldId id="292" r:id="rId5"/>
    <p:sldId id="322" r:id="rId6"/>
    <p:sldId id="324" r:id="rId7"/>
    <p:sldId id="323" r:id="rId8"/>
    <p:sldId id="264" r:id="rId9"/>
    <p:sldId id="267" r:id="rId10"/>
    <p:sldId id="271" r:id="rId11"/>
    <p:sldId id="310" r:id="rId12"/>
    <p:sldId id="272" r:id="rId13"/>
    <p:sldId id="273" r:id="rId14"/>
    <p:sldId id="290" r:id="rId15"/>
    <p:sldId id="332" r:id="rId16"/>
    <p:sldId id="303" r:id="rId17"/>
    <p:sldId id="304" r:id="rId18"/>
    <p:sldId id="291" r:id="rId19"/>
    <p:sldId id="282" r:id="rId20"/>
    <p:sldId id="305" r:id="rId21"/>
    <p:sldId id="285" r:id="rId22"/>
    <p:sldId id="275" r:id="rId23"/>
    <p:sldId id="287" r:id="rId24"/>
    <p:sldId id="277" r:id="rId25"/>
    <p:sldId id="294" r:id="rId26"/>
    <p:sldId id="278" r:id="rId27"/>
    <p:sldId id="295" r:id="rId28"/>
    <p:sldId id="296" r:id="rId29"/>
    <p:sldId id="293" r:id="rId30"/>
    <p:sldId id="326" r:id="rId31"/>
    <p:sldId id="327" r:id="rId32"/>
    <p:sldId id="297" r:id="rId33"/>
    <p:sldId id="301" r:id="rId34"/>
    <p:sldId id="306" r:id="rId35"/>
    <p:sldId id="298" r:id="rId36"/>
    <p:sldId id="279" r:id="rId37"/>
    <p:sldId id="274" r:id="rId38"/>
    <p:sldId id="325" r:id="rId39"/>
    <p:sldId id="300" r:id="rId40"/>
    <p:sldId id="328" r:id="rId41"/>
    <p:sldId id="319" r:id="rId42"/>
    <p:sldId id="320" r:id="rId43"/>
    <p:sldId id="321" r:id="rId44"/>
    <p:sldId id="284" r:id="rId45"/>
    <p:sldId id="281" r:id="rId46"/>
    <p:sldId id="283" r:id="rId47"/>
    <p:sldId id="318" r:id="rId48"/>
    <p:sldId id="331" r:id="rId49"/>
    <p:sldId id="330" r:id="rId50"/>
    <p:sldId id="259" r:id="rId51"/>
    <p:sldId id="316" r:id="rId52"/>
  </p:sldIdLst>
  <p:sldSz cx="9144000" cy="6858000" type="letter"/>
  <p:notesSz cx="9144000" cy="6858000"/>
  <p:defaultTextStyle>
    <a:defPPr>
      <a:defRPr lang="en-US"/>
    </a:defPPr>
    <a:lvl1pPr marL="0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Dussault" initials="P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"/>
    </p:cViewPr>
  </p:sorterViewPr>
  <p:notesViewPr>
    <p:cSldViewPr snapToGrid="0" snapToObjects="1">
      <p:cViewPr varScale="1">
        <p:scale>
          <a:sx n="87" d="100"/>
          <a:sy n="87" d="100"/>
        </p:scale>
        <p:origin x="-22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F47A-4A18-2440-853D-EBD002802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57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FD7F-2FAB-7A4F-AC83-48B0AB05E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Flamm:</a:t>
            </a:r>
            <a:r>
              <a:rPr lang="en-US" baseline="0" dirty="0"/>
              <a:t> acetone THF, methanol, etc.</a:t>
            </a:r>
          </a:p>
          <a:p>
            <a:r>
              <a:rPr lang="en-US" baseline="0" dirty="0"/>
              <a:t>Corrosive: 1N HNO3; conc sulfuric; Br2</a:t>
            </a:r>
          </a:p>
          <a:p>
            <a:r>
              <a:rPr lang="en-US" baseline="0" dirty="0"/>
              <a:t>Toxicity:  dimethyl sulfate, methyl iodide, chloroform</a:t>
            </a:r>
          </a:p>
          <a:p>
            <a:r>
              <a:rPr lang="en-US" baseline="0" dirty="0"/>
              <a:t>Releases flammable or toxic gas?  Metal hydride?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>
            <a:normAutofit/>
          </a:bodyPr>
          <a:lstStyle>
            <a:lvl1pPr marL="28213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0223" indent="0" algn="ctr">
              <a:buNone/>
            </a:lvl2pPr>
            <a:lvl3pPr marL="940445" indent="0" algn="ctr">
              <a:buNone/>
            </a:lvl3pPr>
            <a:lvl4pPr marL="1410668" indent="0" algn="ctr">
              <a:buNone/>
            </a:lvl4pPr>
            <a:lvl5pPr marL="1880891" indent="0" algn="ctr">
              <a:buNone/>
            </a:lvl5pPr>
            <a:lvl6pPr marL="2351113" indent="0" algn="ctr">
              <a:buNone/>
            </a:lvl6pPr>
            <a:lvl7pPr marL="2821336" indent="0" algn="ctr">
              <a:buNone/>
            </a:lvl7pPr>
            <a:lvl8pPr marL="3291559" indent="0" algn="ctr">
              <a:buNone/>
            </a:lvl8pPr>
            <a:lvl9pPr marL="3761781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4" y="1413802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57"/>
              </a:lnSpc>
              <a:buNone/>
              <a:defRPr sz="23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702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4044" tIns="282133" rIns="94044" bIns="47022" rtlCol="0" anchor="t">
            <a:normAutofit/>
          </a:bodyPr>
          <a:lstStyle/>
          <a:p>
            <a:pPr marL="0" indent="-291538" algn="l" rtl="0" eaLnBrk="1" latinLnBrk="0" hangingPunct="1">
              <a:lnSpc>
                <a:spcPts val="3085"/>
              </a:lnSpc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4044" tIns="282133" anchor="t"/>
          <a:lstStyle>
            <a:lvl1pPr marL="0" indent="0" algn="l" eaLnBrk="1" latinLnBrk="0" hangingPunct="1">
              <a:buNone/>
              <a:defRPr sz="3300"/>
            </a:lvl1pPr>
          </a:lstStyle>
          <a:p>
            <a:pPr marL="0" algn="l" eaLnBrk="1" latinLnBrk="0" hangingPunct="1"/>
            <a:r>
              <a:rPr kumimoji="0" lang="en-US" dirty="0"/>
              <a:t>Drag picture to placeholder or click icon to add</a:t>
            </a:r>
          </a:p>
        </p:txBody>
      </p:sp>
      <p:sp>
        <p:nvSpPr>
          <p:cNvPr id="9" name="Process 8"/>
          <p:cNvSpPr/>
          <p:nvPr/>
        </p:nvSpPr>
        <p:spPr>
          <a:xfrm rot="19468671">
            <a:off x="396726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4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1" y="2600325"/>
            <a:ext cx="6400800" cy="2286000"/>
          </a:xfrm>
        </p:spPr>
        <p:txBody>
          <a:bodyPr anchor="t"/>
          <a:lstStyle>
            <a:lvl1pPr algn="l">
              <a:lnSpc>
                <a:spcPts val="4629"/>
              </a:lnSpc>
              <a:buNone/>
              <a:defRPr sz="41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1" y="1066800"/>
            <a:ext cx="6400800" cy="1509712"/>
          </a:xfrm>
        </p:spPr>
        <p:txBody>
          <a:bodyPr anchor="b"/>
          <a:lstStyle>
            <a:lvl1pPr marL="18809" indent="0">
              <a:lnSpc>
                <a:spcPts val="2365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3" y="2814657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1"/>
            <a:ext cx="1638888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4"/>
            <a:ext cx="170219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4044" tIns="47022" rIns="94044" bIns="47022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</a:defRPr>
            </a:lvl1pPr>
          </a:lstStyle>
          <a:p>
            <a:r>
              <a:rPr lang="en-US"/>
              <a:t>Chem Safety June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ctr" eaLnBrk="1" latinLnBrk="0" hangingPunct="1">
              <a:defRPr kumimoji="0" sz="1200">
                <a:solidFill>
                  <a:srgbClr val="000000"/>
                </a:solidFill>
                <a:effectLst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76179" indent="-291538" algn="l" rtl="0" eaLnBrk="1" latinLnBrk="0" hangingPunct="1">
        <a:lnSpc>
          <a:spcPct val="100000"/>
        </a:lnSpc>
        <a:spcBef>
          <a:spcPts val="617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658312" indent="-244516" algn="l" rtl="0" eaLnBrk="1" latinLnBrk="0" hangingPunct="1">
        <a:lnSpc>
          <a:spcPct val="100000"/>
        </a:lnSpc>
        <a:spcBef>
          <a:spcPts val="566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912232" indent="-2351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128535" indent="-17868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4pPr>
      <a:lvl5pPr marL="1335432" indent="-1880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5pPr>
      <a:lvl6pPr marL="1551735" indent="-1880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37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4936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1238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0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0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8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21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91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61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dussault1@un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nl.edu/safety/UNL_Chemistry_Injury_Procedures2013.pdf" TargetMode="External"/><Relationship Id="rId2" Type="http://schemas.openxmlformats.org/officeDocument/2006/relationships/hyperlink" Target="http://ehs.unl.edu/sop/s-injury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documents/chemical-safety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hs.unl.edu/sop/s-sewerdisp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/s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hs.unl.edu/sop/radiation-safety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sop/s-bio-training.pdf" TargetMode="External"/><Relationship Id="rId2" Type="http://schemas.openxmlformats.org/officeDocument/2006/relationships/hyperlink" Target="http://ehs.unl.edu/sop/SA_SOP_SelectAgents.pdf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sop/biosafety" TargetMode="External"/><Relationship Id="rId2" Type="http://schemas.openxmlformats.org/officeDocument/2006/relationships/hyperlink" Target="mailto:cstains2@unl.edu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science.howstuffworks.com/science-vs-myth/what-if/finger-in-electrical-outlet.ht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nagen.ucdavis.edu/146/case_presentation/freeze_burn/sammut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e.unl.edu/reporting-troubling-or-threatening-behavior" TargetMode="External"/><Relationship Id="rId2" Type="http://schemas.openxmlformats.org/officeDocument/2006/relationships/hyperlink" Target="http://police.unl.edu/statistics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morton4@unl.edu" TargetMode="External"/><Relationship Id="rId2" Type="http://schemas.openxmlformats.org/officeDocument/2006/relationships/hyperlink" Target="mailto:jguo4@unl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gerardharbison@mac.com" TargetMode="External"/><Relationship Id="rId4" Type="http://schemas.openxmlformats.org/officeDocument/2006/relationships/hyperlink" Target="mailto:mhelle2@unl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onlinetraining" TargetMode="External"/><Relationship Id="rId2" Type="http://schemas.openxmlformats.org/officeDocument/2006/relationships/hyperlink" Target="http://www.chem.unl.edu/safe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hs.unl.edu/" TargetMode="External"/><Relationship Id="rId4" Type="http://schemas.openxmlformats.org/officeDocument/2006/relationships/hyperlink" Target="http://ehs.unl.edu/sop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unlalert.unl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UNL Chemistry Safety Training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96" y="1832082"/>
            <a:ext cx="7406640" cy="391992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Online at: http://www.chem.unl.edu/safety/ </a:t>
            </a:r>
          </a:p>
          <a:p>
            <a:pPr algn="ctr"/>
            <a:endParaRPr lang="en-US" sz="2500" dirty="0"/>
          </a:p>
          <a:p>
            <a:pPr algn="ctr"/>
            <a:r>
              <a:rPr lang="en-US" sz="2400" dirty="0"/>
              <a:t>Summer 2019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000" dirty="0"/>
              <a:t>Presenter:  Martha Morton</a:t>
            </a:r>
          </a:p>
          <a:p>
            <a:pPr algn="ctr"/>
            <a:r>
              <a:rPr lang="en-US" sz="2000" dirty="0"/>
              <a:t>Safety Committee</a:t>
            </a:r>
          </a:p>
          <a:p>
            <a:pPr algn="ctr"/>
            <a:r>
              <a:rPr lang="en-US" sz="2000" dirty="0">
                <a:hlinkClick r:id="rId2"/>
              </a:rPr>
              <a:t>mmorton4@unl.edu</a:t>
            </a:r>
            <a:endParaRPr lang="en-US" sz="2000" dirty="0"/>
          </a:p>
          <a:p>
            <a:pPr algn="ctr"/>
            <a:endParaRPr lang="en-US" sz="2500" dirty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035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</a:t>
            </a:r>
            <a:r>
              <a:rPr lang="en-US" dirty="0"/>
              <a:t> alarm:  what should you do?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648" y="1287050"/>
            <a:ext cx="7760041" cy="4800600"/>
          </a:xfrm>
        </p:spPr>
        <p:txBody>
          <a:bodyPr>
            <a:noAutofit/>
          </a:bodyPr>
          <a:lstStyle/>
          <a:p>
            <a:pPr marL="84640" indent="0">
              <a:buClrTx/>
              <a:buNone/>
            </a:pPr>
            <a:r>
              <a:rPr lang="en-US" b="1" dirty="0"/>
              <a:t>Exit</a:t>
            </a:r>
            <a:r>
              <a:rPr lang="en-US" dirty="0"/>
              <a:t> immediately via </a:t>
            </a:r>
            <a:r>
              <a:rPr lang="en-US" b="1" dirty="0"/>
              <a:t>stairs</a:t>
            </a:r>
            <a:r>
              <a:rPr lang="en-US" dirty="0"/>
              <a:t>. </a:t>
            </a:r>
            <a:r>
              <a:rPr lang="en-US" i="1" dirty="0"/>
              <a:t>A fire can quickly trap you.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Turn off the power to equipment (solvent stills, heating mantles, vacuum pumps etc.), </a:t>
            </a:r>
            <a:r>
              <a:rPr lang="en-US" b="1" dirty="0">
                <a:ea typeface="ＭＳ Ｐゴシック" pitchFamily="1" charset="-128"/>
                <a:sym typeface="Arial" pitchFamily="1" charset="0"/>
              </a:rPr>
              <a:t>only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 if you can do so without delaying your departure for more than a few seconds.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you later realize that an unattended laboratory operation may pose a hazard, inform a UNL police officer or a member of the safety committee.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Close and lock office and lab doors behind you.</a:t>
            </a:r>
            <a:endParaRPr lang="en-US" i="1" dirty="0">
              <a:sym typeface="Arial" pitchFamily="1" charset="0"/>
            </a:endParaRPr>
          </a:p>
          <a:p>
            <a:pPr marL="709673" lvl="1" indent="-342900">
              <a:buClrTx/>
              <a:buFont typeface="Arial"/>
              <a:buChar char="•"/>
            </a:pPr>
            <a:r>
              <a:rPr lang="en-US" b="1" dirty="0"/>
              <a:t>Gather</a:t>
            </a:r>
            <a:r>
              <a:rPr lang="en-US" dirty="0"/>
              <a:t> to south of Hamilton (Sheldon museum parking lot).</a:t>
            </a:r>
          </a:p>
          <a:p>
            <a:pPr marL="963593" lvl="2" indent="-342900">
              <a:buClrTx/>
              <a:buFont typeface="Arial"/>
              <a:buChar char="•"/>
            </a:pPr>
            <a:r>
              <a:rPr lang="en-US" sz="1700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your lab is missing someone who was near the fire/emergency, notify emergency officials. </a:t>
            </a:r>
          </a:p>
          <a:p>
            <a:pPr marL="963593" lvl="2" indent="-342900">
              <a:buClrTx/>
              <a:buFont typeface="Arial"/>
              <a:buChar char="•"/>
            </a:pPr>
            <a:endParaRPr lang="en-US" sz="1700" dirty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sz="2100" dirty="0">
                <a:ea typeface="ＭＳ Ｐゴシック" pitchFamily="1" charset="-128"/>
                <a:sym typeface="Arial" pitchFamily="1" charset="0"/>
              </a:rPr>
              <a:t>DO NOT reenter the building until the 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“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all clear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”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 signal is given.</a:t>
            </a:r>
            <a:endParaRPr lang="en-US" sz="2100" dirty="0"/>
          </a:p>
          <a:p>
            <a:pPr marL="84640" indent="0">
              <a:buClrTx/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911" y="151672"/>
            <a:ext cx="58392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Summoning emergency responders: </a:t>
            </a:r>
            <a:r>
              <a:rPr lang="en-US" b="1" dirty="0">
                <a:solidFill>
                  <a:srgbClr val="FF0000"/>
                </a:solidFill>
              </a:rPr>
              <a:t>Red phone </a:t>
            </a:r>
            <a:r>
              <a:rPr lang="en-US" dirty="0"/>
              <a:t>or 402-47</a:t>
            </a:r>
            <a:r>
              <a:rPr lang="en-US" b="1" dirty="0">
                <a:solidFill>
                  <a:srgbClr val="0000FF"/>
                </a:solidFill>
              </a:rPr>
              <a:t>2-2222</a:t>
            </a:r>
            <a:r>
              <a:rPr lang="en-US" dirty="0"/>
              <a:t> or 911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26" y="1430466"/>
            <a:ext cx="3936323" cy="443827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3335" y="1430465"/>
            <a:ext cx="3978284" cy="461927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r>
              <a:rPr lang="en-US" sz="2100" i="1" dirty="0">
                <a:latin typeface="Arial"/>
                <a:cs typeface="Arial"/>
              </a:rPr>
              <a:t>Chemical spill, injury, crime, or a threatening person (</a:t>
            </a:r>
            <a:r>
              <a:rPr lang="en-US" sz="2100" b="1" i="1" dirty="0">
                <a:latin typeface="Arial"/>
                <a:cs typeface="Arial"/>
              </a:rPr>
              <a:t>anytime</a:t>
            </a:r>
            <a:r>
              <a:rPr lang="en-US" sz="2100" i="1" dirty="0">
                <a:latin typeface="Arial"/>
                <a:cs typeface="Arial"/>
              </a:rPr>
              <a:t> you feel danger or see danger to others.</a:t>
            </a:r>
          </a:p>
          <a:p>
            <a:pPr lvl="1"/>
            <a:endParaRPr lang="en-US" sz="2100" dirty="0">
              <a:latin typeface="Arial"/>
              <a:cs typeface="Arial"/>
            </a:endParaRPr>
          </a:p>
          <a:p>
            <a:r>
              <a:rPr lang="en-US" sz="2100" u="sng" dirty="0">
                <a:latin typeface="Arial"/>
                <a:cs typeface="Arial"/>
              </a:rPr>
              <a:t>Pick up phone-wait for operator.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>
                <a:latin typeface="Arial"/>
                <a:cs typeface="Arial"/>
              </a:rPr>
              <a:t>Tell him/her: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the type of 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the location (Hamilton Hall, what floor, what 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any other important facts.</a:t>
            </a:r>
          </a:p>
          <a:p>
            <a:pPr lvl="1"/>
            <a:r>
              <a:rPr lang="en-US" sz="2100" b="1" dirty="0">
                <a:latin typeface="Arial"/>
                <a:cs typeface="Arial"/>
              </a:rPr>
              <a:t>Stay on the line unless you are in danger. 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" name="Picture 7" descr="HaH_outline_redphone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18" y="1869496"/>
            <a:ext cx="3641208" cy="4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TORNADO alarm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marL="413796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Seek shelter if you hear the city alarm or if authorities broadcast a tornado warning.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Tornado alarms are tested at 10:15 am one Wed each month  in spring and summer - when the weather is good. If the tornado alarm sounds at exactly 10:15 on a Wednesday, check your phone or computer to see if you need to evacuate.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North or East </a:t>
            </a:r>
            <a:r>
              <a:rPr lang="en-US" dirty="0"/>
              <a:t>stairs to get to floors 2,3,4 (north end of corridor) or use </a:t>
            </a:r>
            <a:r>
              <a:rPr lang="en-US" b="1" dirty="0"/>
              <a:t>elevator </a:t>
            </a:r>
            <a:r>
              <a:rPr lang="en-US" dirty="0"/>
              <a:t>to get to basement. </a:t>
            </a:r>
          </a:p>
          <a:p>
            <a:pPr lvl="1"/>
            <a:r>
              <a:rPr lang="en-US" dirty="0"/>
              <a:t>STAY AWAY from windows.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A tornado is likely to shatter windows and create flying glass shards</a:t>
            </a:r>
            <a:endParaRPr lang="en-US" dirty="0"/>
          </a:p>
          <a:p>
            <a:pPr lvl="1"/>
            <a:r>
              <a:rPr lang="en-US" dirty="0"/>
              <a:t>DO NOT go outside.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6632" y="6053572"/>
            <a:ext cx="6477284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pPr marL="0" lvl="2"/>
            <a:r>
              <a:rPr lang="en-US" dirty="0"/>
              <a:t>More information:  http://emergency.unl.edu/procedure/tornado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ea typeface="ＭＳ Ｐゴシック"/>
            </a:endParaRPr>
          </a:p>
          <a:p>
            <a:endParaRPr lang="en-US" dirty="0"/>
          </a:p>
        </p:txBody>
      </p:sp>
      <p:pic>
        <p:nvPicPr>
          <p:cNvPr id="2" name="EF TORNADO Message 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0413" y="474250"/>
            <a:ext cx="77409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47350"/>
            <a:ext cx="7498080" cy="238325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Daytime: call business manager (Dodie Eveleth, 2-5312); 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ＭＳ Ｐゴシック"/>
              </a:rPr>
              <a:t>After hours:  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 (402-47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If a power outage lasts more than a few minutes: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Turn off  equipment if there could be problems when power is restored.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 Close hood sashes.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Lock all doors and </a:t>
            </a:r>
            <a:r>
              <a:rPr lang="en-US" sz="1600" b="1" dirty="0">
                <a:ea typeface="ＭＳ Ｐゴシック"/>
              </a:rPr>
              <a:t>leave</a:t>
            </a:r>
            <a:r>
              <a:rPr lang="en-US" sz="1600" dirty="0">
                <a:ea typeface="ＭＳ Ｐゴシック"/>
              </a:rPr>
              <a:t> the building.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Do not reenter until power is restored.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42799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35609" y="3636884"/>
            <a:ext cx="7498080" cy="737632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Major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chemical spills (more later)</a:t>
            </a:r>
            <a:r>
              <a:rPr lang="en-US" sz="2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435609" y="4509532"/>
            <a:ext cx="7498080" cy="2272268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ea typeface="ＭＳ Ｐゴシック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ull fire alarm. Use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red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phone or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  402-472-2222 to give information about spill.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 NOT remain in area of spill unless you are ABSOLUTELY SURE you are not in danger. 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If you can safely remain near the spill, use chairs/tables/trash cans to block off area.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7498080" cy="821573"/>
          </a:xfrm>
        </p:spPr>
        <p:txBody>
          <a:bodyPr/>
          <a:lstStyle/>
          <a:p>
            <a:r>
              <a:rPr lang="en-US" dirty="0"/>
              <a:t>Major Injuries: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8211" y="1066466"/>
            <a:ext cx="7498080" cy="523908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Call 911 or 402-472-2222 or use </a:t>
            </a:r>
            <a:r>
              <a:rPr lang="en-US" sz="2400" b="1" dirty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Red</a:t>
            </a:r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phones.</a:t>
            </a:r>
          </a:p>
          <a:p>
            <a:pPr marL="84641" indent="0">
              <a:buNone/>
            </a:pPr>
            <a:endParaRPr lang="en-US" sz="24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Bleeding:  Use gloves and safety glasses.   </a:t>
            </a:r>
          </a:p>
          <a:p>
            <a:pPr lvl="1"/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Apply pressure. </a:t>
            </a:r>
          </a:p>
          <a:p>
            <a:pPr lvl="1"/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Yell for help (so someone else can summon ambulance).</a:t>
            </a:r>
          </a:p>
          <a:p>
            <a:pPr marL="413796" lvl="1" indent="0">
              <a:buNone/>
            </a:pPr>
            <a:endParaRPr lang="en-US" sz="24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r>
              <a:rPr lang="en-US" sz="2400" dirty="0"/>
              <a:t>Nearest hospital: Bryan LGH West,  16th &amp; South Streets)  402-475-1011</a:t>
            </a:r>
          </a:p>
          <a:p>
            <a:pPr lvl="1"/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9439-02C8-45F0-82F6-5B4F94E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exposure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BFC1C-5A11-40DE-9657-63CE6072B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9" y="1260764"/>
            <a:ext cx="7498080" cy="498763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 splashes:</a:t>
            </a:r>
          </a:p>
          <a:p>
            <a:pPr lvl="1"/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Arm or hand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:  Blot any material off the skin with clean clothe, paper towel or tissue. Try not to spread contaminated area. Wash in a sink with lots of water as quickly as possible.</a:t>
            </a:r>
          </a:p>
          <a:p>
            <a:pPr lvl="1"/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 eyes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wear goggles!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)-use eyewash with 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lots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of water.  </a:t>
            </a:r>
          </a:p>
          <a:p>
            <a:pPr lvl="1"/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Remove contaminated clothing! Blot any residual material off with clean clothe, paper towel or tissue, and get under the shower ASAP!</a:t>
            </a:r>
          </a:p>
          <a:p>
            <a:pPr lvl="1"/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Once you have removed the chemical, seek medical treatment.  Ask others to bring an MSDS for the chemical. These can be found at:</a:t>
            </a:r>
          </a:p>
          <a:p>
            <a:pPr lvl="1"/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HF burns need special treatment. Do not use HF without special training (contact Safety Committee) and access to special first aid supplies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47202-B413-404D-BD0B-9007D3C6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588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741362"/>
          </a:xfrm>
        </p:spPr>
        <p:txBody>
          <a:bodyPr/>
          <a:lstStyle/>
          <a:p>
            <a:r>
              <a:rPr lang="en-US" dirty="0"/>
              <a:t>First Aid-minor injuries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7018" y="1075343"/>
            <a:ext cx="7916671" cy="4800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Every lab should have a first aid kit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Students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minor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injuries may may go to the Univ. Health Center (Near Beadle):  402-47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2-5000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Mon-Fri, 8-5. </a:t>
            </a:r>
            <a:endParaRPr lang="en-US" sz="2000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2423" y="3953196"/>
            <a:ext cx="7596631" cy="268028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 marL="0" lvl="1">
              <a:tabLst>
                <a:tab pos="940445" algn="l"/>
              </a:tabLst>
            </a:pPr>
            <a:r>
              <a:rPr lang="en-US" sz="20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Urgent Care Clinics (non emergency injuries). </a:t>
            </a:r>
          </a:p>
          <a:p>
            <a:pPr marL="0" lvl="1">
              <a:tabLst>
                <a:tab pos="940445" algn="l"/>
              </a:tabLst>
            </a:pPr>
            <a:r>
              <a:rPr lang="en-US" sz="2000" i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Many- two examples given</a:t>
            </a:r>
            <a:endParaRPr lang="en-US" sz="20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20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-</a:t>
            </a:r>
            <a:r>
              <a:rPr lang="en-US" sz="20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LinCare,  5000 N 26th St (</a:t>
            </a:r>
            <a:r>
              <a:rPr lang="en-US" sz="2000" dirty="0">
                <a:latin typeface="Arial"/>
                <a:cs typeface="Arial"/>
              </a:rPr>
              <a:t>402-435-2060) </a:t>
            </a:r>
          </a:p>
          <a:p>
            <a:pPr marL="0" lvl="1">
              <a:tabLst>
                <a:tab pos="940445" algn="l"/>
              </a:tabLst>
            </a:pPr>
            <a:r>
              <a:rPr lang="en-US" sz="2000" dirty="0">
                <a:latin typeface="Arial"/>
                <a:cs typeface="Arial"/>
              </a:rPr>
              <a:t>-Heartland Urgent Care, 965 S. 27th Street, Suite D, 402-477-3505</a:t>
            </a:r>
          </a:p>
          <a:p>
            <a:pPr marL="0" lvl="1">
              <a:tabLst>
                <a:tab pos="940445" algn="l"/>
              </a:tabLst>
            </a:pPr>
            <a:endParaRPr lang="en-US" sz="18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More info about injuries: 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2"/>
              </a:rPr>
              <a:t>http://ehs.unl.edu/sop/s-injury.pdf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http://www.chem.unl.edu/safety/UNL_Chemistry_Injury_Procedures2013.pdf</a:t>
            </a:r>
            <a:endParaRPr lang="en-US" sz="1600" u="sng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609" y="2590390"/>
            <a:ext cx="236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After hours:  A Health Center nurse can be reached by phone: </a:t>
            </a:r>
          </a:p>
          <a:p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402-219-8050</a:t>
            </a:r>
            <a:endParaRPr lang="en-US" sz="18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5EC6F6-984C-4965-99C3-D91CC2E461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60" y="2604840"/>
            <a:ext cx="5023065" cy="1097916"/>
          </a:xfrm>
          <a:prstGeom prst="rect">
            <a:avLst/>
          </a:prstGeom>
          <a:solidFill>
            <a:schemeClr val="accent1"/>
          </a:solidFill>
          <a:ln>
            <a:solidFill>
              <a:srgbClr val="FF0000">
                <a:alpha val="90000"/>
              </a:srgbClr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A29FD0-99C0-4173-A57D-43005C509ED1}"/>
              </a:ext>
            </a:extLst>
          </p:cNvPr>
          <p:cNvCxnSpPr/>
          <p:nvPr/>
        </p:nvCxnSpPr>
        <p:spPr>
          <a:xfrm>
            <a:off x="4334933" y="2799644"/>
            <a:ext cx="4176889" cy="214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 (PPE). 1 of 2 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709" y="1123950"/>
            <a:ext cx="7498080" cy="5181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tabLst>
                <a:tab pos="940445" algn="l"/>
              </a:tabLst>
            </a:pPr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Required for work with </a:t>
            </a:r>
            <a:r>
              <a:rPr lang="en-US" sz="24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chemicals: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Splash goggles or safety glasses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goggles or a face mask when working with splash hazards (particularly corrosive agents or toxic materials)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Additional protection may be required for work with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lasers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high-intensity UV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Check with your advisor &amp; EHS (SOPs).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 coats</a:t>
            </a:r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Fire-resistant cotton (default) or </a:t>
            </a:r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Nomex (specialized, for use of large volumes of pyrophoric reagents)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can be kept on while moving between labs but should not otherwise be worn outside lab.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supplied to you; swap out when soiled.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Shoes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continuous tops (no sandals or open toes!)</a:t>
            </a:r>
          </a:p>
          <a:p>
            <a:pPr lvl="1">
              <a:spcAft>
                <a:spcPts val="400"/>
              </a:spcAft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Recommended:  long 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PPE, part 2: Gloves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6840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Disposable nitrile gloves are often used for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transient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protection:</a:t>
            </a:r>
          </a:p>
          <a:p>
            <a:pPr lvl="1">
              <a:tabLst>
                <a:tab pos="940445" algn="l"/>
              </a:tabLst>
            </a:pPr>
            <a:r>
              <a:rPr lang="en-US" dirty="0"/>
              <a:t>Check the permeability of your gloves against the chemical: </a:t>
            </a:r>
            <a:r>
              <a:rPr lang="en-US" dirty="0">
                <a:hlinkClick r:id="rId2"/>
              </a:rPr>
              <a:t>http://ehs.unl.edu/documents/chemical-safety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Immediately replace damaged / contaminated gloves. Grasp the sleeve and pull it towards your fingertips, inside-out.  Wash your hands before re-gloving. </a:t>
            </a:r>
          </a:p>
          <a:p>
            <a:pPr>
              <a:tabLst>
                <a:tab pos="940445" algn="l"/>
              </a:tabLst>
            </a:pPr>
            <a:r>
              <a:rPr lang="en-US" sz="23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Work which will involve handling particularly hazardous materials.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Talk carefully with your lab director and/or EHS about any applications that require prolonged exposure or immersion – you may need thicker gloves and compatibility will become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critical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</a:t>
            </a:r>
          </a:p>
          <a:p>
            <a:pPr lvl="1"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7846" y="309045"/>
            <a:ext cx="5018186" cy="829733"/>
          </a:xfrm>
        </p:spPr>
        <p:txBody>
          <a:bodyPr>
            <a:noAutofit/>
          </a:bodyPr>
          <a:lstStyle/>
          <a:p>
            <a:r>
              <a:rPr lang="en-US" dirty="0"/>
              <a:t>Showers and eyewashes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1" y="3530611"/>
            <a:ext cx="3549854" cy="2855912"/>
          </a:xfrm>
        </p:spPr>
        <p:txBody>
          <a:bodyPr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100" b="1" dirty="0">
                <a:latin typeface="Arial" charset="0"/>
                <a:ea typeface="ＭＳ Ｐゴシック" charset="0"/>
                <a:sym typeface="Arial" charset="0"/>
              </a:rPr>
              <a:t>Eyewash fountains</a:t>
            </a:r>
            <a:endParaRPr lang="en-US" sz="2100" dirty="0">
              <a:latin typeface="Arial" charset="0"/>
              <a:ea typeface="ＭＳ Ｐゴシック" charset="0"/>
              <a:sym typeface="Arial" charset="0"/>
            </a:endParaRPr>
          </a:p>
          <a:p>
            <a:pPr marL="366773" lvl="1" indent="0">
              <a:buNone/>
              <a:tabLst>
                <a:tab pos="940445" algn="l"/>
              </a:tabLst>
            </a:pP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Where is the one closest to you?</a:t>
            </a:r>
          </a:p>
          <a:p>
            <a:pPr marL="253920" lvl="2" indent="0">
              <a:buNone/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Push on the handle, flush eyes thoroughly (15 min!) Rinse out fountains weekly. Make sure they remain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2" y="1312333"/>
            <a:ext cx="152172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6400" y="15240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65" y="1911350"/>
            <a:ext cx="11036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077" y="1407434"/>
            <a:ext cx="3456655" cy="2680286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b="1" dirty="0">
                <a:latin typeface="Arial" charset="0"/>
                <a:ea typeface="ＭＳ Ｐゴシック" charset="0"/>
                <a:sym typeface="Arial" charset="0"/>
              </a:rPr>
              <a:t>Showers</a:t>
            </a:r>
            <a:endParaRPr lang="en-US" sz="2400" dirty="0"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Located just outside or just inside selected doorways 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Where is the nearest one?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To operate, stand under the shower, and pull down the handle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(overhead rings in some parts of building)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632" y="4745568"/>
            <a:ext cx="42163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•Help the injured person get to the eyewash or shower-don’t worry about the mess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•Yell for help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•Offer your lab coat if someone needs to remove their clothes. </a:t>
            </a:r>
          </a:p>
        </p:txBody>
      </p:sp>
    </p:spTree>
    <p:extLst>
      <p:ext uri="{BB962C8B-B14F-4D97-AF65-F5344CB8AC3E}">
        <p14:creationId xmlns:p14="http://schemas.microsoft.com/office/powerpoint/2010/main" val="8663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12" grpId="0"/>
      <p:bldP spid="12" grpId="1"/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70404"/>
            <a:ext cx="7498080" cy="5573296"/>
          </a:xfrm>
        </p:spPr>
        <p:txBody>
          <a:bodyPr numCol="2">
            <a:noAutofit/>
          </a:bodyPr>
          <a:lstStyle/>
          <a:p>
            <a:r>
              <a:rPr lang="en-US" sz="2100" dirty="0"/>
              <a:t>Required training</a:t>
            </a:r>
          </a:p>
          <a:p>
            <a:r>
              <a:rPr lang="en-US" sz="2100" dirty="0"/>
              <a:t>Overarching principles </a:t>
            </a:r>
          </a:p>
          <a:p>
            <a:r>
              <a:rPr lang="en-US" sz="2100" dirty="0"/>
              <a:t>Risk Assessment</a:t>
            </a:r>
          </a:p>
          <a:p>
            <a:r>
              <a:rPr lang="en-US" sz="2100" dirty="0"/>
              <a:t>Required practices </a:t>
            </a:r>
          </a:p>
          <a:p>
            <a:r>
              <a:rPr lang="en-US" sz="2100" dirty="0"/>
              <a:t>Alarms and evacuation </a:t>
            </a:r>
          </a:p>
          <a:p>
            <a:r>
              <a:rPr lang="en-US" sz="2100" dirty="0"/>
              <a:t>Safety Equipment: Eyewashes and Showers</a:t>
            </a:r>
          </a:p>
          <a:p>
            <a:r>
              <a:rPr lang="en-US" sz="2100" dirty="0"/>
              <a:t>First Aid /Health Center</a:t>
            </a:r>
          </a:p>
          <a:p>
            <a:r>
              <a:rPr lang="en-US" sz="2100" dirty="0"/>
              <a:t>Fire Safety </a:t>
            </a:r>
          </a:p>
          <a:p>
            <a:r>
              <a:rPr lang="en-US" sz="2100" dirty="0"/>
              <a:t>Personal protective equip.</a:t>
            </a:r>
          </a:p>
          <a:p>
            <a:r>
              <a:rPr lang="en-US" sz="2100" dirty="0"/>
              <a:t>Fume hoods  </a:t>
            </a:r>
          </a:p>
          <a:p>
            <a:r>
              <a:rPr lang="en-US" sz="2100" dirty="0"/>
              <a:t>Safety Data Sheets, </a:t>
            </a:r>
            <a:r>
              <a:rPr lang="en-US" sz="2100" dirty="0" err="1"/>
              <a:t>etc</a:t>
            </a:r>
            <a:endParaRPr lang="en-US" sz="2100" dirty="0"/>
          </a:p>
          <a:p>
            <a:r>
              <a:rPr lang="en-US" sz="2100" dirty="0"/>
              <a:t>Chemical handling/storage </a:t>
            </a:r>
          </a:p>
          <a:p>
            <a:r>
              <a:rPr lang="en-US" sz="2100" dirty="0"/>
              <a:t>Chemical Spills</a:t>
            </a:r>
          </a:p>
          <a:p>
            <a:r>
              <a:rPr lang="en-US" sz="2100" dirty="0"/>
              <a:t>Radiation Safety </a:t>
            </a:r>
          </a:p>
          <a:p>
            <a:r>
              <a:rPr lang="en-US" sz="2100" dirty="0"/>
              <a:t>Biosafety</a:t>
            </a:r>
          </a:p>
          <a:p>
            <a:r>
              <a:rPr lang="en-US" sz="2100" dirty="0"/>
              <a:t>Floods and Flood Prevention</a:t>
            </a:r>
          </a:p>
          <a:p>
            <a:r>
              <a:rPr lang="en-US" sz="2100" dirty="0"/>
              <a:t>Electrical Hazards</a:t>
            </a:r>
          </a:p>
          <a:p>
            <a:r>
              <a:rPr lang="en-US" sz="2100" dirty="0"/>
              <a:t>Personal Safety/Crime </a:t>
            </a:r>
          </a:p>
          <a:p>
            <a:r>
              <a:rPr lang="en-US" sz="2100" dirty="0"/>
              <a:t>Links and Resources</a:t>
            </a:r>
          </a:p>
          <a:p>
            <a:r>
              <a:rPr lang="en-US" sz="2100" dirty="0"/>
              <a:t>Cryogens </a:t>
            </a:r>
          </a:p>
          <a:p>
            <a:r>
              <a:rPr lang="en-US" sz="2100" dirty="0"/>
              <a:t>Discussion of common lab accidents/incidents.	</a:t>
            </a:r>
          </a:p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Assessments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Training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(Brief) homework on safety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Fires: Fight or leave?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417638"/>
            <a:ext cx="7498080" cy="5084762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can fight a fire if: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It is confined to a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small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area and you are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alone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need someone as a back-up who can call for help.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are in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 danger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know what is burning and you are either protected from fumes or you are sure there is no danger.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have a clear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escape path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Labs, lab books, chemicals and equipment can be replaced-you cannot.   </a:t>
            </a:r>
            <a:endParaRPr lang="en-US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Do </a:t>
            </a:r>
            <a:r>
              <a:rPr lang="en-US" b="1" dirty="0">
                <a:solidFill>
                  <a:srgbClr val="000000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not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attempt to fight a fire that is: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Large or could quickly become large; 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making the air hard to breathe (smoke inhalation)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May expose you to hazardous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69" y="4406900"/>
            <a:ext cx="7498080" cy="387350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37" y="368300"/>
            <a:ext cx="198441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420" y="1379817"/>
            <a:ext cx="259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http://flavioontivero.weebly.com/uploads/4/5/3/2/45324599/484178135.jpg</a:t>
            </a:r>
          </a:p>
        </p:txBody>
      </p:sp>
    </p:spTree>
    <p:extLst>
      <p:ext uri="{BB962C8B-B14F-4D97-AF65-F5344CB8AC3E}">
        <p14:creationId xmlns:p14="http://schemas.microsoft.com/office/powerpoint/2010/main" val="3794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Fire: Sounding the alarm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421790"/>
            <a:ext cx="7498080" cy="4800600"/>
          </a:xfrm>
        </p:spPr>
        <p:txBody>
          <a:bodyPr>
            <a:noAutofit/>
          </a:bodyPr>
          <a:lstStyle/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For anything more than a very small fire: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alert your coworkers (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yell!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):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close the doors to the area </a:t>
            </a:r>
            <a:r>
              <a:rPr lang="en-US" b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leave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;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pull the the nearest fire alarm (near each stairwell)</a:t>
            </a:r>
          </a:p>
          <a:p>
            <a:pPr lvl="1"/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If you can’t safely get to an alarm on your floor, wait and call </a:t>
            </a:r>
            <a:r>
              <a:rPr lang="en-US" b="1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 or 911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from outside.</a:t>
            </a:r>
          </a:p>
          <a:p>
            <a:endParaRPr lang="en-US" i="1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Once you exit the building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or 911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give the operator more information about the location of the fire. 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When firefighters respond, identify yourself and offer to provide information about the location of the fire. </a:t>
            </a:r>
          </a:p>
          <a:p>
            <a:pPr marL="413796" lvl="1" indent="0">
              <a:buNone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 Extinguishers in Hamilton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0371" y="1356628"/>
            <a:ext cx="2887343" cy="4689258"/>
          </a:xfrm>
        </p:spPr>
        <p:txBody>
          <a:bodyPr>
            <a:noAutofit/>
          </a:bodyPr>
          <a:lstStyle/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Found in most labs and in multiple locations in hallways.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Distinguish by large cone or “horn” nozzle on CO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Choice will depend on nature of fire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(next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0661" y="4720240"/>
            <a:ext cx="5253028" cy="2033955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 Bold" pitchFamily="1" charset="0"/>
              </a:rPr>
              <a:t>To use: (either type)</a:t>
            </a:r>
            <a:endParaRPr lang="en-US" sz="2100" b="1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1. Twist and break plastic retaining strap;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2. Pull out pin;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3. Point nozzle at base of fire;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4. Squeeze handles together to operate</a:t>
            </a:r>
          </a:p>
          <a:p>
            <a:endParaRPr lang="en-US" sz="2100" dirty="0">
              <a:latin typeface="Arial"/>
              <a:cs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1530423"/>
            <a:ext cx="1667406" cy="3189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1466923"/>
            <a:ext cx="1739900" cy="325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76636" y="1033462"/>
            <a:ext cx="197246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Carbon dioxide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368" y="710296"/>
            <a:ext cx="2010936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Dry powder aka</a:t>
            </a:r>
          </a:p>
          <a:p>
            <a:r>
              <a:rPr lang="en-US" b="1" dirty="0">
                <a:latin typeface="Arial"/>
                <a:cs typeface="Arial"/>
              </a:rPr>
              <a:t>“dry chemical”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43700" y="1730595"/>
            <a:ext cx="850900" cy="167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496456" y="1616293"/>
            <a:ext cx="69850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44106" y="1469123"/>
            <a:ext cx="1329795" cy="67973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</a:rPr>
              <a:t>PIN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</a:rPr>
              <a:t>(release)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extinguisher should I use?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Carbon dioxide: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Excellent all purpose fire extinguisher;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Can be used for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small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solvent or paper fires.</a:t>
            </a:r>
          </a:p>
          <a:p>
            <a:pPr lvl="1">
              <a:tabLst>
                <a:tab pos="940445" algn="l"/>
              </a:tabLst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Must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be used for fires around electronics;</a:t>
            </a:r>
            <a:endParaRPr lang="en-US" u="sng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Dry powder: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Will “knock down” most solvent and chemical fires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when CO</a:t>
            </a:r>
            <a:r>
              <a:rPr lang="en-US" baseline="-25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would react with the burning material (e.g., sodium).</a:t>
            </a:r>
          </a:p>
          <a:p>
            <a:pPr lvl="1"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Never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on people.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After using a dry powder extinguisher, turn off computers and electrical equipment to minimize damage.</a:t>
            </a:r>
          </a:p>
          <a:p>
            <a:pPr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Fume Hoods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360982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Toxic, flammable, or corrosive materials must be handled in a fume hood.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allow gloves, paper towels, plastic, or foil to be sucked into the back of the hood.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Minimize use for storage.  Place bulky equipment towards the rear of the hood and allow ≥ 2” beneath for air flow.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Work as far inside the hood as possible and try to minimize the amount the sash is open.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a hood does not appear to be working well or if alarm is sounding, contact 2-1550 or the building manager.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use perchloric acid or radioisotopes without permission from EHS.</a:t>
            </a: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3366FF"/>
                </a:solidFill>
                <a:ea typeface="ＭＳ Ｐゴシック" charset="0"/>
                <a:sym typeface="Arial" charset="0"/>
              </a:rPr>
              <a:t>EHS SOP Laboratory Hood/Cabinet Identification &amp; Use, http://ehs.unl.edu/sop/s-lab_hood_use.pdf</a:t>
            </a:r>
          </a:p>
          <a:p>
            <a:pPr lvl="1">
              <a:tabLst>
                <a:tab pos="940445" algn="l"/>
              </a:tabLst>
            </a:pP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Chemicals:  What is a  hazardous material?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Answer:  anything that is  flammable, corrosive,  reactive, strongly oxidizing, toxic/carcinogenic</a:t>
            </a:r>
            <a:r>
              <a:rPr lang="is-I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….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or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breaks down to give species with any of the above categories. </a:t>
            </a:r>
          </a:p>
          <a:p>
            <a:pPr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Think of some common examples: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Flammability: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Corrosive?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Toxicity?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Releases flammable or toxic gases upon heating?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The concept of a hazardous material will be very important for transport/use/storage/disposal!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Transport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0466" y="1176867"/>
            <a:ext cx="7643223" cy="2362200"/>
          </a:xfrm>
        </p:spPr>
        <p:txBody>
          <a:bodyPr>
            <a:noAutofit/>
          </a:bodyPr>
          <a:lstStyle/>
          <a:p>
            <a:r>
              <a:rPr lang="en-US" dirty="0"/>
              <a:t>Transport of </a:t>
            </a:r>
            <a:r>
              <a:rPr lang="en-US" u="sng" dirty="0"/>
              <a:t>any</a:t>
            </a:r>
            <a:r>
              <a:rPr lang="en-US" dirty="0"/>
              <a:t> hazardous materials </a:t>
            </a:r>
            <a:r>
              <a:rPr lang="en-US" u="sng" dirty="0"/>
              <a:t>outside of your lab</a:t>
            </a:r>
            <a:r>
              <a:rPr lang="en-US" dirty="0"/>
              <a:t> requires secondary containment, which can be either a specialized container or a sturdy plastic pail.  </a:t>
            </a:r>
            <a:r>
              <a:rPr lang="en-US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Would you want to be on the elevator when someone dropped a bottle of solvent?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466" y="4074170"/>
            <a:ext cx="4193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2400" i="1" dirty="0"/>
              <a:t>Shipping crate (for example, transporting from stockroom) “counts” as a secondary container.</a:t>
            </a:r>
            <a:endParaRPr lang="en-US" sz="2400" i="1" dirty="0">
              <a:solidFill>
                <a:srgbClr val="0000FF"/>
              </a:solidFill>
              <a:latin typeface="Arial"/>
              <a:ea typeface="ＭＳ Ｐゴシック" pitchFamily="1" charset="-128"/>
              <a:cs typeface="Arial"/>
              <a:sym typeface="Arial Bold" pitchFamily="1" charset="0"/>
            </a:endParaRPr>
          </a:p>
        </p:txBody>
      </p:sp>
      <p:pic>
        <p:nvPicPr>
          <p:cNvPr id="5" name="Picture 4" descr="safe_transpo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55" y="3467515"/>
            <a:ext cx="1644952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Storage:  the quick version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19200"/>
            <a:ext cx="7498080" cy="48006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Flammable solvents</a:t>
            </a:r>
            <a:endParaRPr lang="en-US" dirty="0"/>
          </a:p>
          <a:p>
            <a:pPr lvl="1"/>
            <a:r>
              <a:rPr lang="en-US" dirty="0"/>
              <a:t>Large quantities in safety containers or in safety cabinets. </a:t>
            </a:r>
          </a:p>
          <a:p>
            <a:r>
              <a:rPr lang="en-US" dirty="0"/>
              <a:t>Segregate by hazard: </a:t>
            </a:r>
          </a:p>
          <a:p>
            <a:pPr lvl="1"/>
            <a:r>
              <a:rPr lang="en-US" sz="2000" u="sng" dirty="0"/>
              <a:t>Oxidizers:</a:t>
            </a:r>
            <a:r>
              <a:rPr lang="en-US" sz="2000" dirty="0"/>
              <a:t>   Separate from flammables, reducing agents</a:t>
            </a:r>
            <a:endParaRPr lang="en-US" sz="2000" u="sng" dirty="0"/>
          </a:p>
          <a:p>
            <a:pPr lvl="1"/>
            <a:r>
              <a:rPr lang="en-US" sz="2000" u="sng" dirty="0"/>
              <a:t>Water Reactive:</a:t>
            </a:r>
            <a:r>
              <a:rPr lang="en-US" sz="2000" dirty="0"/>
              <a:t> Protect from water, segregate from flammables and oxidizers.</a:t>
            </a:r>
          </a:p>
          <a:p>
            <a:pPr lvl="1"/>
            <a:r>
              <a:rPr lang="en-US" sz="2000" u="sng" dirty="0"/>
              <a:t>Inorganic Acids:</a:t>
            </a:r>
            <a:r>
              <a:rPr lang="en-US" sz="2000" dirty="0"/>
              <a:t> Segregate from organic acids, flammables.</a:t>
            </a:r>
            <a:endParaRPr lang="en-US" sz="2000" u="sng" dirty="0"/>
          </a:p>
          <a:p>
            <a:pPr lvl="1"/>
            <a:r>
              <a:rPr lang="en-US" sz="2000" u="sng" dirty="0"/>
              <a:t>Toxics:</a:t>
            </a:r>
            <a:r>
              <a:rPr lang="en-US" sz="2000" dirty="0"/>
              <a:t> (includes carcinogens).  Segregate, protect from cross-reactions.  </a:t>
            </a:r>
            <a:r>
              <a:rPr lang="en-US" sz="2000" i="1" dirty="0">
                <a:solidFill>
                  <a:srgbClr val="0000FF"/>
                </a:solidFill>
              </a:rPr>
              <a:t>Would you want to be in a lab where sodium cyanide and sulfuric acid were stored together? 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Segregation can be based upon secondary containers (tubs)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more details, ask a Safety Committee member or see the EHS SOP: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4563630" cy="1143000"/>
          </a:xfrm>
        </p:spPr>
        <p:txBody>
          <a:bodyPr/>
          <a:lstStyle/>
          <a:p>
            <a:r>
              <a:rPr lang="en-US" dirty="0"/>
              <a:t>Peroxide 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Some reagents may form shock-sensitive and explosive </a:t>
            </a:r>
            <a:r>
              <a:rPr lang="en-US" sz="2200" b="1" dirty="0">
                <a:solidFill>
                  <a:srgbClr val="0000FF"/>
                </a:solidFill>
                <a:ea typeface="ＭＳ Ｐゴシック" pitchFamily="1" charset="-128"/>
                <a:sym typeface="Arial Bold" pitchFamily="1" charset="0"/>
              </a:rPr>
              <a:t>peroxides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 upon prolonged exposure to oxygen or air.</a:t>
            </a:r>
          </a:p>
          <a:p>
            <a:pPr lvl="1"/>
            <a:r>
              <a:rPr lang="en-US" sz="1800" u="sng" dirty="0">
                <a:ea typeface="ＭＳ Ｐゴシック" pitchFamily="1" charset="-128"/>
                <a:sym typeface="Arial Bold" pitchFamily="1" charset="0"/>
              </a:rPr>
              <a:t>The peroxides may explode or decompose violently upon </a:t>
            </a:r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 concentration, heating or friction. </a:t>
            </a:r>
            <a:r>
              <a:rPr lang="en-US" sz="1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Our most serious accident in the past 25 years involved peroxides. </a:t>
            </a:r>
            <a:endParaRPr lang="en-US" sz="1800" dirty="0"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Diethyl ether (“ether”) tetrahydrofuran (THF), 1,4-dioxane, and cumene are notorious but other chemicals (isopropanol, potassium) can also be a problem.</a:t>
            </a:r>
          </a:p>
          <a:p>
            <a:pPr lvl="1"/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Reagents or solvents which may form peroxides (e.g. THF) must be dated upon opening.  Once opened, containers must be tested (“peroxide test strips) every 180 days or else discarded.  </a:t>
            </a:r>
          </a:p>
          <a:p>
            <a:pPr marL="413796" lvl="1" indent="0">
              <a:buNone/>
            </a:pPr>
            <a:r>
              <a:rPr lang="en-US" sz="1800" dirty="0">
                <a:ea typeface="ＭＳ Ｐゴシック" pitchFamily="1" charset="-128"/>
                <a:sym typeface="Arial Bold" pitchFamily="1" charset="0"/>
              </a:rPr>
              <a:t>See “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and Storage of Peroxide-Forming Chemicals”  (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) or ask a Safety Committee member for more info. </a:t>
            </a:r>
          </a:p>
          <a:p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60338"/>
            <a:ext cx="967619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14" y="147638"/>
            <a:ext cx="97971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Chemicals: Gas Cylinders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8041" y="1447800"/>
            <a:ext cx="5079491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Can have </a:t>
            </a:r>
            <a:r>
              <a:rPr lang="en-US" b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&gt; 100 atm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of pressure! If the regulator is snapped off, the cylinder can become a rocket.* A protective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cap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required for storage or transport. </a:t>
            </a: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Gas cylinders need to be secured in the lab with a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strap or chain.</a:t>
            </a:r>
            <a:endParaRPr lang="en-US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Cylinders must be transported using a cart and must be secured with a strap or chain. </a:t>
            </a: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64" y="1417638"/>
            <a:ext cx="1837486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5882106" y="4216400"/>
            <a:ext cx="1115595" cy="1149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223001" y="2032000"/>
            <a:ext cx="78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48010" y="5677572"/>
            <a:ext cx="3065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*great video on this: http://mythresults.com/episode63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5334" y="1117601"/>
            <a:ext cx="7799744" cy="5359400"/>
          </a:xfrm>
        </p:spPr>
        <p:txBody>
          <a:bodyPr numCol="1"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400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Research or work could hazardous materials: </a:t>
            </a:r>
          </a:p>
          <a:p>
            <a:r>
              <a:rPr lang="en-US" sz="2000" dirty="0">
                <a:ea typeface="ＭＳ Ｐゴシック" charset="0"/>
                <a:sym typeface="Arial" charset="0"/>
              </a:rPr>
              <a:t>A) Complete EHS on-line training (or full-day safety workshops)</a:t>
            </a:r>
          </a:p>
          <a:p>
            <a:pPr marL="84641" indent="0">
              <a:buNone/>
            </a:pPr>
            <a:r>
              <a:rPr lang="en-US" sz="2000" dirty="0">
                <a:ea typeface="ＭＳ Ｐゴシック" charset="0"/>
                <a:sym typeface="Arial" charset="0"/>
              </a:rPr>
              <a:t>    http://ehs.unl.edu/onlinetraining/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#1:  Core - Injury and Illness Prevention Plan (IIPP)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#2:  Core - Emergency Preparedness Training. 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#3:  Chemical Safety Training; 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#4:  Fire Extinguisher Training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 #5 Personal Protective Equipment (PPE).</a:t>
            </a:r>
            <a:endParaRPr lang="en-US" sz="1800" b="1" dirty="0">
              <a:ea typeface="ＭＳ Ｐゴシック" charset="0"/>
              <a:sym typeface="Arial" charset="0"/>
            </a:endParaRPr>
          </a:p>
          <a:p>
            <a:r>
              <a:rPr lang="en-US" sz="2000" dirty="0">
                <a:ea typeface="ＭＳ Ｐゴシック" charset="0"/>
                <a:sym typeface="Arial" charset="0"/>
              </a:rPr>
              <a:t>B) Chemistry departmental assessment (</a:t>
            </a:r>
            <a:r>
              <a:rPr lang="en-US" sz="2000" b="1" dirty="0">
                <a:ea typeface="ＭＳ Ｐゴシック" charset="0"/>
                <a:sym typeface="Arial" charset="0"/>
              </a:rPr>
              <a:t>this process</a:t>
            </a:r>
            <a:r>
              <a:rPr lang="en-US" sz="2000" dirty="0">
                <a:ea typeface="ＭＳ Ｐゴシック" charset="0"/>
                <a:sym typeface="Arial" charset="0"/>
              </a:rPr>
              <a:t>) </a:t>
            </a:r>
          </a:p>
          <a:p>
            <a:pPr marL="413796" lvl="1" indent="0">
              <a:buNone/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marL="84640" indent="0">
              <a:buNone/>
              <a:tabLst>
                <a:tab pos="940445" algn="l"/>
              </a:tabLst>
            </a:pPr>
            <a:r>
              <a:rPr lang="en-US" sz="2000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ZERO contact with hazardous materials:</a:t>
            </a:r>
          </a:p>
          <a:p>
            <a:r>
              <a:rPr lang="en-US" sz="1800" dirty="0">
                <a:ea typeface="ＭＳ Ｐゴシック" charset="0"/>
                <a:sym typeface="Arial" charset="0"/>
              </a:rPr>
              <a:t> Core #1 and #2 (above) </a:t>
            </a:r>
            <a:r>
              <a:rPr lang="en-US" sz="1800" b="1" dirty="0">
                <a:ea typeface="ＭＳ Ｐゴシック" charset="0"/>
                <a:sym typeface="Arial" charset="0"/>
              </a:rPr>
              <a:t>and</a:t>
            </a:r>
            <a:r>
              <a:rPr lang="en-US" sz="1800" dirty="0">
                <a:ea typeface="ＭＳ Ｐゴシック" charset="0"/>
                <a:sym typeface="Arial" charset="0"/>
              </a:rPr>
              <a:t> Departmental training/assessment</a:t>
            </a:r>
          </a:p>
          <a:p>
            <a:pPr lvl="1"/>
            <a:r>
              <a:rPr lang="en-US" sz="1600" i="1" dirty="0">
                <a:ea typeface="ＭＳ Ｐゴシック" charset="0"/>
                <a:sym typeface="Arial" charset="0"/>
              </a:rPr>
              <a:t>Members of Li, Zeng, or Moon groups; some staff members.</a:t>
            </a:r>
            <a:endParaRPr lang="en-US" sz="1600" dirty="0">
              <a:ea typeface="ＭＳ Ｐゴシック" charset="0"/>
              <a:sym typeface="Arial" charset="0"/>
            </a:endParaRPr>
          </a:p>
          <a:p>
            <a:pPr lvl="1"/>
            <a:r>
              <a:rPr lang="en-US" sz="1600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Not an option </a:t>
            </a:r>
            <a:r>
              <a:rPr lang="en-US" sz="16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any student who might be a teaching assistant.</a:t>
            </a:r>
          </a:p>
          <a:p>
            <a:pPr lvl="1"/>
            <a:r>
              <a:rPr lang="en-US" sz="1600" dirty="0">
                <a:ea typeface="ＭＳ Ｐゴシック" charset="0"/>
                <a:sym typeface="Arial" charset="0"/>
              </a:rPr>
              <a:t>Confirm with Safety Chair if not sure.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3239" y="487362"/>
            <a:ext cx="7760450" cy="68103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dirty="0"/>
              <a:t>Chemical labeling:  Requirements vary with container and usage: </a:t>
            </a: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ehs.unl.edu</a:t>
            </a:r>
            <a:r>
              <a:rPr lang="en-US" sz="2000" dirty="0">
                <a:solidFill>
                  <a:srgbClr val="0000FF"/>
                </a:solidFill>
              </a:rPr>
              <a:t>/sop/s-</a:t>
            </a:r>
            <a:r>
              <a:rPr lang="en-US" sz="2000" dirty="0" err="1">
                <a:solidFill>
                  <a:srgbClr val="0000FF"/>
                </a:solidFill>
              </a:rPr>
              <a:t>chemlabelguideline.pdf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400" dirty="0"/>
              <a:t>
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239" y="1198562"/>
            <a:ext cx="7760450" cy="5322888"/>
          </a:xfrm>
        </p:spPr>
        <p:txBody>
          <a:bodyPr>
            <a:noAutofit/>
          </a:bodyPr>
          <a:lstStyle/>
          <a:p>
            <a:pPr lvl="1">
              <a:tabLst>
                <a:tab pos="940445" algn="l"/>
              </a:tabLst>
            </a:pPr>
            <a:r>
              <a:rPr lang="en-US" sz="2000" b="1" dirty="0">
                <a:ea typeface="ＭＳ Ｐゴシック" charset="0"/>
                <a:sym typeface="Arial" charset="0"/>
              </a:rPr>
              <a:t>Commercial</a:t>
            </a:r>
            <a:r>
              <a:rPr lang="en-US" sz="2000" dirty="0">
                <a:ea typeface="ＭＳ Ｐゴシック" charset="0"/>
                <a:sym typeface="Arial" charset="0"/>
              </a:rPr>
              <a:t> containers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Must have full name, CAS #, hazard pictograms, etc.). Original label must not be removed or altered.</a:t>
            </a:r>
          </a:p>
          <a:p>
            <a:pPr lvl="2">
              <a:tabLst>
                <a:tab pos="940445" algn="l"/>
              </a:tabLst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>
                <a:ea typeface="ＭＳ Ｐゴシック" charset="0"/>
                <a:sym typeface="Arial" charset="0"/>
              </a:rPr>
              <a:t>Durable</a:t>
            </a:r>
            <a:r>
              <a:rPr lang="en-US" sz="2000" dirty="0">
                <a:ea typeface="ＭＳ Ｐゴシック" charset="0"/>
                <a:sym typeface="Arial" charset="0"/>
              </a:rPr>
              <a:t> containers (</a:t>
            </a:r>
            <a:r>
              <a:rPr lang="en-US" sz="2000" i="1" dirty="0">
                <a:ea typeface="ＭＳ Ｐゴシック" charset="0"/>
                <a:sym typeface="Arial" charset="0"/>
              </a:rPr>
              <a:t>more detail next page)</a:t>
            </a:r>
            <a:endParaRPr lang="en-US" sz="2000" dirty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You prepare; kept &gt; 1 session and/or used in a common area.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sz="2200" b="1" dirty="0">
                <a:ea typeface="ＭＳ Ｐゴシック" charset="0"/>
                <a:sym typeface="Arial" charset="0"/>
              </a:rPr>
              <a:t>Transient</a:t>
            </a:r>
            <a:r>
              <a:rPr lang="en-US" sz="2200" dirty="0">
                <a:ea typeface="ＭＳ Ｐゴシック" charset="0"/>
                <a:sym typeface="Arial" charset="0"/>
              </a:rPr>
              <a:t> Containers </a:t>
            </a:r>
            <a:r>
              <a:rPr lang="en-US" sz="2200" i="1" dirty="0">
                <a:ea typeface="ＭＳ Ｐゴシック" charset="0"/>
                <a:sym typeface="Arial" charset="0"/>
              </a:rPr>
              <a:t>(more detail following pages)</a:t>
            </a:r>
            <a:endParaRPr lang="en-US" sz="2200" dirty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&lt; 1 session; always in your personal control. </a:t>
            </a:r>
          </a:p>
          <a:p>
            <a:pPr lvl="2">
              <a:tabLst>
                <a:tab pos="940445" algn="l"/>
              </a:tabLst>
            </a:pPr>
            <a:endParaRPr lang="en-US" sz="1800" b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200" b="1" dirty="0">
                <a:ea typeface="ＭＳ Ｐゴシック" charset="0"/>
                <a:sym typeface="Arial" charset="0"/>
              </a:rPr>
              <a:t>Waste</a:t>
            </a:r>
            <a:r>
              <a:rPr lang="en-US" sz="2200" dirty="0">
                <a:ea typeface="ＭＳ Ｐゴシック" charset="0"/>
                <a:sym typeface="Arial" charset="0"/>
              </a:rPr>
              <a:t> (aka “used”, “spent”, “recovered” containers). </a:t>
            </a:r>
            <a:r>
              <a:rPr lang="en-US" sz="2200" i="1" dirty="0">
                <a:ea typeface="ＭＳ Ｐゴシック" charset="0"/>
                <a:sym typeface="Arial" charset="0"/>
              </a:rPr>
              <a:t>Strict labeling requirements!</a:t>
            </a:r>
          </a:p>
          <a:p>
            <a:pPr lvl="1">
              <a:tabLst>
                <a:tab pos="940445" algn="l"/>
              </a:tabLst>
            </a:pPr>
            <a:endParaRPr lang="en-US" sz="2000" i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>
                <a:ea typeface="ＭＳ Ｐゴシック" charset="0"/>
                <a:sym typeface="Arial" charset="0"/>
              </a:rPr>
              <a:t>Unknowns:  </a:t>
            </a:r>
            <a:r>
              <a:rPr lang="en-US" sz="2000" dirty="0">
                <a:ea typeface="ＭＳ Ｐゴシック" charset="0"/>
                <a:sym typeface="Arial" charset="0"/>
              </a:rPr>
              <a:t>Samples that lack adequate labeling</a:t>
            </a:r>
          </a:p>
          <a:p>
            <a:pPr lvl="1">
              <a:tabLst>
                <a:tab pos="940445" algn="l"/>
              </a:tabLst>
            </a:pPr>
            <a:endParaRPr lang="en-US" sz="2000" dirty="0"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5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6751" y="1417638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you have filled/prepared. Contents will be used for more than one work session and/or will be at times outside of your personal control.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Common examples: stock solutions or  custom-prepared reagent (unless disposed of or consumed in one work session).</a:t>
            </a:r>
          </a:p>
          <a:p>
            <a:pP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Minimal labeling required:  product identifier/chemical name (concentration recommended, not required).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Can use an acronym or abbreviation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a cross-reference is posted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in the work area.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use of empty food containers.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labels that will smear or fade (printed labels much better than marker).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Small containers, such as vials and test tubes, can be labeled as a group (label the outer container or rack). </a:t>
            </a: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is-I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 used to hold chemicals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less than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one work shift and that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will remain under your complete control.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 labeling is required for these containers if they remain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completely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under your control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less than one work session).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Examples include solutions that will be used immediately in an experiment and cleaning solutions that will be discarded by the end of a shift. </a:t>
            </a:r>
          </a:p>
          <a:p>
            <a:pPr lvl="1">
              <a:tabLst>
                <a:tab pos="940445" algn="l"/>
              </a:tabLst>
            </a:pPr>
            <a:r>
              <a:rPr lang="en-US" sz="20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However,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an unattended transient container or one used in an unsecured area, </a:t>
            </a:r>
            <a:r>
              <a:rPr lang="en-US" sz="2000" u="sng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immediately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becomes a “durable” container and must be labeled.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Transient containers that are forgotten can become “unknowns” or “waste” containers, which raises huge problems.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chemicals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Major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problem. Legally considered a hazardous material until proven otherwise.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Discovery of an unknown chemical that proves to be a hazardous material can result in fines of $25,000/sample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b="1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each day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violation. 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everything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i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144 nearly identical samples in a rack, you can legally label the rack. 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discover unknown materials: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Attempt to identify them using your own knowledge and records; ask your advisor/supervisor.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Ask the Safety Committee for help.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disposal (“waste”)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593072"/>
            <a:ext cx="4687975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Much stricter labeling/container rules: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use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full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names (no abbreviations or formulas)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show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all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significant constituents.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“Used”, “spent”, “waste” all considered appropriate.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be stored in compatible container.  </a:t>
            </a:r>
            <a:endParaRPr lang="en-US" sz="16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Repurified materials (e.g. redistilled solvents) can be treated like reagents (see previous pages).</a:t>
            </a:r>
          </a:p>
          <a:p>
            <a:pPr marL="554863" lvl="1" indent="0">
              <a:spcBef>
                <a:spcPts val="617"/>
              </a:spcBef>
              <a:buSzPct val="80000"/>
              <a:buNone/>
              <a:tabLst>
                <a:tab pos="940445" algn="l"/>
              </a:tabLst>
            </a:pPr>
            <a:endParaRPr lang="en-US" sz="20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687762"/>
            <a:ext cx="3466591" cy="480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846401" lvl="1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9" name="Picture 8" descr="used_solvent_lab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84" y="1306207"/>
            <a:ext cx="2770188" cy="36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8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disposal: via EHS (402-472-4925)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0570" y="1135062"/>
            <a:ext cx="4821661" cy="5170488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Closed, compatible, in good condition.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Store consistent with contents (e.g., flammable waste in a flammable storage cabinet)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with full names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Tag for disposal (example at right) http://ehs.unl.edu/sop/s-chem_collection_procedures.pdf </a:t>
            </a:r>
          </a:p>
          <a:p>
            <a:pPr>
              <a:tabLst>
                <a:tab pos="940445" algn="l"/>
              </a:tabLst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Can it go in the drain or trash?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http://ehs.unl.edu/sop/s-sewerdisp.pdf</a:t>
            </a:r>
            <a:endParaRPr lang="en-US" sz="1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http://ehs.unl.edu/sop/s-dumpster_ban.pdf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are unsure, contact EHS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Picture 1" descr="haz_waste_removal_t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01" y="1862667"/>
            <a:ext cx="2419048" cy="338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349" y="5292141"/>
            <a:ext cx="24520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Waste bottle with disposal tag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Spills:  “Should I stay or should I go?” 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84640" lvl="1" indent="0">
              <a:spcBef>
                <a:spcPts val="617"/>
              </a:spcBef>
              <a:buSzPts val="3000"/>
              <a:buNone/>
            </a:pPr>
            <a:r>
              <a:rPr lang="en-US" sz="22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Tailor your response to the hazard and situation</a:t>
            </a:r>
            <a:endParaRPr lang="en-US" sz="2200" dirty="0">
              <a:ea typeface="ＭＳ Ｐゴシック"/>
            </a:endParaRPr>
          </a:p>
          <a:p>
            <a:pPr>
              <a:buSzPts val="3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ea typeface="ＭＳ Ｐゴシック"/>
              </a:rPr>
              <a:t>You </a:t>
            </a:r>
            <a:r>
              <a:rPr lang="en-US" sz="2200" u="sng" dirty="0">
                <a:solidFill>
                  <a:srgbClr val="000000"/>
                </a:solidFill>
                <a:ea typeface="ＭＳ Ｐゴシック"/>
              </a:rPr>
              <a:t>must know </a:t>
            </a:r>
            <a:r>
              <a:rPr lang="en-US" sz="2200" dirty="0">
                <a:solidFill>
                  <a:srgbClr val="000000"/>
                </a:solidFill>
                <a:ea typeface="ＭＳ Ｐゴシック"/>
              </a:rPr>
              <a:t>the material (and the hazards)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Do you have appropriate PPE?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Are you sure you will be safe (ventilation, etc.)?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Do you have someone with you as back-up?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If a spill is large or dangerous, 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</a:rPr>
              <a:t>leave!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402-47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</a:rPr>
              <a:t>2-2222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, 911 or </a:t>
            </a:r>
            <a:r>
              <a:rPr lang="en-US" sz="1800" b="1" dirty="0">
                <a:solidFill>
                  <a:srgbClr val="FF0000"/>
                </a:solidFill>
                <a:ea typeface="ＭＳ Ｐゴシック"/>
              </a:rPr>
              <a:t>red phone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from a safe distance. 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You may attempt to deal with chemical spills if: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You are in no danger, you are not alone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and you have a path of retreat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You have appropriate PPE and a spill kit.  </a:t>
            </a:r>
          </a:p>
          <a:p>
            <a:pPr marL="84641" indent="0">
              <a:buNone/>
            </a:pPr>
            <a:endParaRPr lang="en-US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002" y="5410200"/>
            <a:ext cx="6315750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/>
              <a:t>See: </a:t>
            </a:r>
            <a:r>
              <a:rPr lang="en-US" i="1" dirty="0"/>
              <a:t>Preplanning for and Responding to Hazardous Chemical Spills </a:t>
            </a:r>
          </a:p>
          <a:p>
            <a:r>
              <a:rPr lang="en-US" i="1" dirty="0"/>
              <a:t> </a:t>
            </a:r>
            <a:r>
              <a:rPr lang="en-US" dirty="0"/>
              <a:t>at http://ehs.unl.edu/sop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spills:  what should you do?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1"/>
            <a:ext cx="7498080" cy="2082683"/>
          </a:xfrm>
        </p:spPr>
        <p:txBody>
          <a:bodyPr>
            <a:noAutofit/>
          </a:bodyPr>
          <a:lstStyle/>
          <a:p>
            <a:pPr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For any spill, first priority is to alert others (fire alarm, red phone, 402-472-2222)</a:t>
            </a:r>
          </a:p>
          <a:p>
            <a:pPr lvl="1">
              <a:buSzPts val="3000"/>
              <a:buFont typeface="Arial"/>
              <a:buChar char="•"/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Close off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area if this is safe for you.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chairs/stools to close off part of a lab or corridor for a smaller spill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the fire alarm to clear the building in case of a major spill.</a:t>
            </a:r>
          </a:p>
          <a:p>
            <a:pPr>
              <a:buSzPts val="3000"/>
              <a:buFont typeface="Arial"/>
              <a:buChar char="•"/>
            </a:pPr>
            <a:endParaRPr lang="en-US" sz="21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Picture 1" descr="spi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081" y="4157508"/>
            <a:ext cx="3134915" cy="1851830"/>
          </a:xfrm>
          <a:prstGeom prst="rect">
            <a:avLst/>
          </a:prstGeom>
        </p:spPr>
      </p:pic>
      <p:pic>
        <p:nvPicPr>
          <p:cNvPr id="5" name="Picture 4" descr="spill_guar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409" y="3751068"/>
            <a:ext cx="1955288" cy="2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a chemical spill/release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38</a:t>
            </a:fld>
            <a:endParaRPr kumimoji="0"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35609" y="1447800"/>
            <a:ext cx="7498080" cy="494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41" indent="0">
              <a:buNone/>
            </a:pPr>
            <a:r>
              <a:rPr lang="en-US" dirty="0"/>
              <a:t>“An investigation by OSHA determined that one worker was overcome when “methyl mercaptan gas </a:t>
            </a:r>
            <a:r>
              <a:rPr lang="en-US" i="1" dirty="0">
                <a:solidFill>
                  <a:srgbClr val="0000FF"/>
                </a:solidFill>
              </a:rPr>
              <a:t>(aka methanethiol)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/>
              <a:t>was </a:t>
            </a:r>
            <a:r>
              <a:rPr lang="en-US" b="1" dirty="0"/>
              <a:t>unexpectedly released</a:t>
            </a:r>
            <a:r>
              <a:rPr lang="en-US" dirty="0"/>
              <a:t>” after she opened a drain on a vent line. Two coworkers nearby, unaware of the leak, attempted to save her but </a:t>
            </a:r>
            <a:r>
              <a:rPr lang="en-US" b="1" dirty="0"/>
              <a:t>were also consumed </a:t>
            </a:r>
            <a:r>
              <a:rPr lang="en-US" i="1" dirty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 The brother of one of the victims rushed to rescue the three but was also overcome </a:t>
            </a:r>
            <a:r>
              <a:rPr lang="en-US" i="1" dirty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gas.”</a:t>
            </a:r>
          </a:p>
          <a:p>
            <a:pPr marL="84641" indent="0">
              <a:buNone/>
            </a:pPr>
            <a:endParaRPr lang="en-US" dirty="0"/>
          </a:p>
          <a:p>
            <a:pPr marL="84641" indent="0">
              <a:buNone/>
            </a:pPr>
            <a:r>
              <a:rPr lang="en-US" i="1" dirty="0"/>
              <a:t>One spill/release, four deaths.  </a:t>
            </a:r>
            <a:endParaRPr lang="en-US" dirty="0"/>
          </a:p>
          <a:p>
            <a:pPr marL="84641" indent="0">
              <a:buNone/>
            </a:pPr>
            <a:r>
              <a:rPr lang="en-US" sz="2000" dirty="0"/>
              <a:t>Chem. &amp; Eng. News. May 25, 2015 </a:t>
            </a:r>
          </a:p>
        </p:txBody>
      </p:sp>
    </p:spTree>
    <p:extLst>
      <p:ext uri="{BB962C8B-B14F-4D97-AF65-F5344CB8AC3E}">
        <p14:creationId xmlns:p14="http://schemas.microsoft.com/office/powerpoint/2010/main" val="2109005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spills: clean-up kits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fontAlgn="base"/>
            <a:r>
              <a:rPr lang="en-US" sz="1900" dirty="0"/>
              <a:t>Your lab needs spill kit(s) appropriate to the nature of chemicals you store and use.  All spill kits should contain: </a:t>
            </a:r>
          </a:p>
          <a:p>
            <a:pPr lvl="1" fontAlgn="base"/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Vinyl and nitrile gloves, large (1 pr each); safety goggles (2 pairs); plastic shoe protectors (2 pairs); dustpan (1); polyethylene trash bags (≥10). Adsorbent pads/pillows are also a good idea.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solvents should also have: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sorbent or “kitty litter” (labeled)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acids: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Na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NaHCO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similar. 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using Hg should have a commercial spill kit.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Kits must be labeled and readily accessible.  All lab workers need to know of the kits and their location. </a:t>
            </a:r>
            <a:endParaRPr lang="en-US" dirty="0"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endParaRPr lang="en-US" sz="2100" dirty="0"/>
          </a:p>
          <a:p>
            <a:pPr fontAlgn="base">
              <a:buNone/>
            </a:pPr>
            <a:r>
              <a:rPr lang="en-US" sz="1900" dirty="0"/>
              <a:t>See “Preplanning for and Responding to Hazardous Chemical Spills” at  </a:t>
            </a:r>
            <a:r>
              <a:rPr lang="en-US" sz="1900" dirty="0">
                <a:hlinkClick r:id="rId2"/>
              </a:rPr>
              <a:t>http://ehs.unl.edu/sop</a:t>
            </a:r>
            <a:r>
              <a:rPr lang="en-US" sz="1900" dirty="0"/>
              <a:t>.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principles: a warm-up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31900"/>
            <a:ext cx="7498080" cy="4800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000" dirty="0"/>
              <a:t> Always follow standard practices for clothing and protective equipment. </a:t>
            </a:r>
            <a:r>
              <a:rPr lang="en-US" sz="2000" i="1" dirty="0">
                <a:solidFill>
                  <a:srgbClr val="0000FF"/>
                </a:solidFill>
              </a:rPr>
              <a:t>What are these?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Before you do</a:t>
            </a:r>
            <a:r>
              <a:rPr lang="en-US" sz="2000" b="1" dirty="0"/>
              <a:t> anything</a:t>
            </a:r>
            <a:r>
              <a:rPr lang="en-US" sz="2000" dirty="0"/>
              <a:t>, evaluate potential hazards – and then plan your actions. 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are some possible hazards with your research? 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How can you find the hazards associated with chemicals?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Are any special hazards (electrical, laser, biosafety) present? </a:t>
            </a:r>
          </a:p>
          <a:p>
            <a:pPr marL="413796" lvl="1" indent="0">
              <a:spcAft>
                <a:spcPts val="400"/>
              </a:spcAft>
              <a:buNone/>
            </a:pPr>
            <a:r>
              <a:rPr lang="en-US" sz="2000" dirty="0"/>
              <a:t>Are any engineering controls needed ? </a:t>
            </a:r>
          </a:p>
          <a:p>
            <a:pPr marL="667716" lvl="2" indent="0">
              <a:spcAft>
                <a:spcPts val="400"/>
              </a:spcAft>
              <a:buNone/>
            </a:pPr>
            <a:r>
              <a:rPr lang="en-US" sz="1800" i="1" dirty="0">
                <a:solidFill>
                  <a:srgbClr val="0000FF"/>
                </a:solidFill>
              </a:rPr>
              <a:t>What might these be?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What types of personal protective equipment are needed?</a:t>
            </a:r>
            <a:r>
              <a:rPr lang="en-US" sz="2000" i="1" dirty="0"/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 prepared for an emergency: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Where is the nearest (exit/eyewash/fire extinguisher/shower)?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should I do in the event of a fire? flood? chemical spill?</a:t>
            </a:r>
            <a:endParaRPr lang="en-US" sz="1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spills:  “bare-bones” procedures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2458" y="1417638"/>
            <a:ext cx="7708391" cy="48006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Acids</a:t>
            </a:r>
          </a:p>
          <a:p>
            <a:pPr lvl="1" fontAlgn="base"/>
            <a:r>
              <a:rPr lang="en-US" sz="2000" dirty="0"/>
              <a:t>Confine, neutralize (bicarbonate), clean up, dispose (call EHS).</a:t>
            </a:r>
          </a:p>
          <a:p>
            <a:pPr fontAlgn="base"/>
            <a:r>
              <a:rPr lang="en-US" sz="2000" dirty="0"/>
              <a:t>Flammable solvent</a:t>
            </a:r>
          </a:p>
          <a:p>
            <a:pPr lvl="1" fontAlgn="base"/>
            <a:r>
              <a:rPr lang="en-US" sz="2000" dirty="0"/>
              <a:t>Eliminate ignition sources, confine, absorb, clean up, dispose (call EHS).  </a:t>
            </a:r>
          </a:p>
          <a:p>
            <a:pPr fontAlgn="base"/>
            <a:r>
              <a:rPr lang="en-US" sz="2000" dirty="0"/>
              <a:t>Mercury</a:t>
            </a:r>
          </a:p>
          <a:p>
            <a:pPr lvl="1" fontAlgn="base"/>
            <a:r>
              <a:rPr lang="en-US" sz="2000" dirty="0"/>
              <a:t>Consolidate, collect, dispose of, wash yourself.</a:t>
            </a:r>
          </a:p>
          <a:p>
            <a:pPr lvl="1" fontAlgn="base"/>
            <a:r>
              <a:rPr lang="en-US" sz="2000" dirty="0"/>
              <a:t>Always call EHS (2-4925) for consult</a:t>
            </a:r>
          </a:p>
          <a:p>
            <a:pPr fontAlgn="base"/>
            <a:r>
              <a:rPr lang="en-US" sz="2000" dirty="0"/>
              <a:t>Solids</a:t>
            </a:r>
          </a:p>
          <a:p>
            <a:pPr lvl="1" fontAlgn="base"/>
            <a:r>
              <a:rPr lang="en-US" sz="2000" dirty="0"/>
              <a:t>Scoop, place in container for disposal by EHS.</a:t>
            </a:r>
          </a:p>
          <a:p>
            <a:pPr fontAlgn="base"/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http://ehs.unl.edu/sop/s</a:t>
            </a:r>
            <a:r>
              <a:rPr lang="en-US" sz="2000" dirty="0"/>
              <a:t> preplan_respond_spills.pdf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4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Safety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1021" y="1294929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Radioactive materials use = special protocols</a:t>
            </a:r>
          </a:p>
          <a:p>
            <a:pPr fontAlgn="base"/>
            <a:r>
              <a:rPr lang="en-US" sz="2000" dirty="0"/>
              <a:t>PI/facility must have authorization (annual renewal!)</a:t>
            </a:r>
          </a:p>
          <a:p>
            <a:pPr lvl="1" fontAlgn="base"/>
            <a:r>
              <a:rPr lang="en-US" sz="2000" dirty="0"/>
              <a:t>Limited to use in approved lab spaces /hoods</a:t>
            </a:r>
          </a:p>
          <a:p>
            <a:pPr fontAlgn="base"/>
            <a:r>
              <a:rPr lang="en-US" sz="2000" dirty="0"/>
              <a:t>Requires separate training (http://ehs.unl.edu/#RadSafety)</a:t>
            </a:r>
          </a:p>
          <a:p>
            <a:pPr fontAlgn="base"/>
            <a:r>
              <a:rPr lang="en-US" sz="2000" dirty="0"/>
              <a:t>Requires active monitoring (badges/dosimeters)</a:t>
            </a:r>
          </a:p>
          <a:p>
            <a:pPr fontAlgn="base"/>
            <a:r>
              <a:rPr lang="en-US" sz="2000" dirty="0"/>
              <a:t>Has separate requirements for storage; use; spills;  waste aggregation; waste disposal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More information</a:t>
            </a:r>
          </a:p>
          <a:p>
            <a:pPr lvl="1" fontAlgn="base"/>
            <a:r>
              <a:rPr lang="en-US" sz="1800" dirty="0"/>
              <a:t>EHS Safe Operating Procedures</a:t>
            </a:r>
          </a:p>
          <a:p>
            <a:pPr lvl="2" fontAlgn="base"/>
            <a:r>
              <a:rPr lang="en-US" sz="1600" dirty="0">
                <a:hlinkClick r:id="rId2"/>
              </a:rPr>
              <a:t>http://ehs.unl.edu/sop/radiation-safety</a:t>
            </a:r>
            <a:endParaRPr lang="en-US" sz="1600" dirty="0"/>
          </a:p>
          <a:p>
            <a:pPr lvl="1" fontAlgn="base"/>
            <a:r>
              <a:rPr lang="en-US" sz="1800" dirty="0"/>
              <a:t>Joel Webb, UNL Radiation Safety Officer</a:t>
            </a:r>
          </a:p>
          <a:p>
            <a:pPr lvl="2"/>
            <a:r>
              <a:rPr lang="en-US" sz="1600" dirty="0"/>
              <a:t>(402) 472-2157  jwebb2@unl.edu </a:t>
            </a:r>
          </a:p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47" y="274639"/>
            <a:ext cx="900702" cy="9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7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200" dirty="0"/>
              <a:t>Protocols involving live organisms, their genetic precursors, or selected toxins require different safety measures and different training:</a:t>
            </a:r>
          </a:p>
          <a:p>
            <a:pPr fontAlgn="base"/>
            <a:r>
              <a:rPr lang="en-US" sz="2200" dirty="0"/>
              <a:t>PI must have authorization to work with organisms (</a:t>
            </a:r>
            <a:r>
              <a:rPr lang="en-US" sz="2000" dirty="0"/>
              <a:t>Procedures/protocols often require approval by Institutional Biosafety Committee (IBC).</a:t>
            </a:r>
          </a:p>
          <a:p>
            <a:pPr lvl="1" fontAlgn="base"/>
            <a:r>
              <a:rPr lang="en-US" sz="1800" dirty="0"/>
              <a:t>Talk to your advisor or the UNL Biosafety Officer (next page) before bringing a new organism/DNA/toxin onto UNL.  </a:t>
            </a:r>
            <a:r>
              <a:rPr lang="en-US" sz="1800" b="1" u="sng" dirty="0"/>
              <a:t>Select agents </a:t>
            </a:r>
            <a:r>
              <a:rPr lang="en-US" sz="1800" u="sng" dirty="0"/>
              <a:t>are a particular concern: </a:t>
            </a:r>
            <a:r>
              <a:rPr lang="en-US" sz="1800" u="sng" dirty="0">
                <a:hlinkClick r:id="rId2"/>
              </a:rPr>
              <a:t>http://ehs.unl.edu/sop/SA_SOP_SelectAgents.pdf</a:t>
            </a:r>
            <a:endParaRPr lang="en-US" sz="1800" dirty="0"/>
          </a:p>
          <a:p>
            <a:pPr lvl="1" fontAlgn="base"/>
            <a:r>
              <a:rPr lang="en-US" sz="1800" dirty="0"/>
              <a:t>Research space and your training must be appropriate for the hazard Biosafety Level (BSL): </a:t>
            </a:r>
            <a:r>
              <a:rPr lang="en-US" sz="1800" dirty="0">
                <a:hlinkClick r:id="rId3"/>
              </a:rPr>
              <a:t>http://ehs.unl.edu/sop/s-bio-training.pdf</a:t>
            </a:r>
            <a:r>
              <a:rPr lang="en-US" sz="1800" dirty="0"/>
              <a:t>. </a:t>
            </a:r>
          </a:p>
          <a:p>
            <a:pPr lvl="1" fontAlgn="base"/>
            <a:r>
              <a:rPr lang="en-US" sz="1800" dirty="0"/>
              <a:t>Biosafety protocols will apply in departmental culture and cold rooms.</a:t>
            </a:r>
          </a:p>
          <a:p>
            <a:pPr lvl="1" fontAlgn="base"/>
            <a:r>
              <a:rPr lang="en-US" sz="1800" dirty="0"/>
              <a:t>Many/most materials may require documented sterilization prior to disposal.</a:t>
            </a:r>
          </a:p>
          <a:p>
            <a:pPr lvl="2" fontAlgn="base"/>
            <a:endParaRPr lang="en-US" b="1" dirty="0"/>
          </a:p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Biosafety (1 of 2)</a:t>
            </a:r>
          </a:p>
        </p:txBody>
      </p:sp>
    </p:spTree>
    <p:extLst>
      <p:ext uri="{BB962C8B-B14F-4D97-AF65-F5344CB8AC3E}">
        <p14:creationId xmlns:p14="http://schemas.microsoft.com/office/powerpoint/2010/main" val="1887254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marL="131663" indent="0" fontAlgn="base">
              <a:buNone/>
            </a:pPr>
            <a:r>
              <a:rPr lang="en-US" sz="2000" dirty="0"/>
              <a:t>Biosafety-resources:</a:t>
            </a:r>
          </a:p>
          <a:p>
            <a:pPr marL="413796" lvl="1" indent="0" fontAlgn="base">
              <a:buNone/>
            </a:pPr>
            <a:r>
              <a:rPr lang="en-US" sz="1800" u="sng" dirty="0"/>
              <a:t>Chemistry:  </a:t>
            </a:r>
            <a:r>
              <a:rPr lang="en-US" sz="1800" dirty="0"/>
              <a:t>Biofacilities Users Group Committee (</a:t>
            </a:r>
            <a:r>
              <a:rPr lang="en-US" sz="1800" i="1" dirty="0"/>
              <a:t>cold rooms, incubator, culture room).</a:t>
            </a:r>
            <a:r>
              <a:rPr lang="en-US" sz="1800" dirty="0"/>
              <a:t>	</a:t>
            </a:r>
          </a:p>
          <a:p>
            <a:pPr marL="413796" lvl="1" indent="0" fontAlgn="base">
              <a:buNone/>
            </a:pPr>
            <a:r>
              <a:rPr lang="en-US" sz="1800" dirty="0"/>
              <a:t>Chair: Prof. </a:t>
            </a:r>
            <a:r>
              <a:rPr lang="en-US" sz="1800" dirty="0" err="1"/>
              <a:t>Jiantao</a:t>
            </a:r>
            <a:r>
              <a:rPr lang="en-US" sz="1800" dirty="0"/>
              <a:t> Guo:402) 472-3525  </a:t>
            </a:r>
            <a:r>
              <a:rPr lang="en-US" sz="1800" dirty="0">
                <a:hlinkClick r:id="rId2"/>
              </a:rPr>
              <a:t>jguo4@unl.edu</a:t>
            </a:r>
            <a:endParaRPr lang="en-US" sz="1800" dirty="0"/>
          </a:p>
          <a:p>
            <a:pPr marL="131663" indent="0" fontAlgn="base">
              <a:buNone/>
            </a:pPr>
            <a:endParaRPr lang="en-US" sz="1800" dirty="0"/>
          </a:p>
          <a:p>
            <a:pPr marL="413796" lvl="1" indent="0" fontAlgn="base">
              <a:buNone/>
            </a:pPr>
            <a:r>
              <a:rPr lang="en-US" sz="1800" u="sng" dirty="0"/>
              <a:t>EHS Safe Operating Procedures re Biosafety</a:t>
            </a:r>
            <a:r>
              <a:rPr lang="en-US" sz="1800" dirty="0">
                <a:hlinkClick r:id="rId3"/>
              </a:rPr>
              <a:t>http://ehs.unl.edu/sop/biosafety</a:t>
            </a:r>
            <a:endParaRPr lang="en-US" sz="1800" dirty="0"/>
          </a:p>
          <a:p>
            <a:pPr marL="413796" lvl="1" indent="0" fontAlgn="base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u="sng" dirty="0">
                <a:solidFill>
                  <a:srgbClr val="000000"/>
                </a:solidFill>
              </a:rPr>
              <a:t>EHS Biosafety Officer</a:t>
            </a:r>
          </a:p>
          <a:p>
            <a:pPr marL="413796" lvl="1" indent="0" fontAlgn="base">
              <a:buNone/>
            </a:pPr>
            <a:r>
              <a:rPr lang="en-US" sz="1800" dirty="0">
                <a:solidFill>
                  <a:srgbClr val="000000"/>
                </a:solidFill>
              </a:rPr>
              <a:t>Dr. Matthew Anderson, Biosafety Officer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(402) 472-9554	</a:t>
            </a:r>
            <a:r>
              <a:rPr lang="en-US" sz="1800" u="sng" dirty="0">
                <a:solidFill>
                  <a:srgbClr val="000000"/>
                </a:solidFill>
              </a:rPr>
              <a:t>manderson11@unl.edu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677121" lvl="2" indent="0" fontAlgn="base">
              <a:buNone/>
            </a:pPr>
            <a:endParaRPr lang="en-US" b="1" dirty="0"/>
          </a:p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Biosafety (2 of 2)</a:t>
            </a:r>
          </a:p>
        </p:txBody>
      </p:sp>
    </p:spTree>
    <p:extLst>
      <p:ext uri="{BB962C8B-B14F-4D97-AF65-F5344CB8AC3E}">
        <p14:creationId xmlns:p14="http://schemas.microsoft.com/office/powerpoint/2010/main" val="532796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987291" cy="817562"/>
          </a:xfrm>
        </p:spPr>
        <p:txBody>
          <a:bodyPr>
            <a:normAutofit/>
          </a:bodyPr>
          <a:lstStyle/>
          <a:p>
            <a:r>
              <a:rPr lang="en-US" dirty="0"/>
              <a:t>Electrical hazards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3324" y="1445796"/>
            <a:ext cx="6303886" cy="5930900"/>
          </a:xfrm>
        </p:spPr>
        <p:txBody>
          <a:bodyPr>
            <a:noAutofit/>
          </a:bodyPr>
          <a:lstStyle/>
          <a:p>
            <a:r>
              <a:rPr lang="en-US" sz="2000" dirty="0"/>
              <a:t>Always look first</a:t>
            </a:r>
          </a:p>
          <a:p>
            <a:pPr lvl="1"/>
            <a:r>
              <a:rPr lang="en-US" sz="1600" dirty="0"/>
              <a:t>Do not work on electrical equipment or touch an unconscious person unless you are </a:t>
            </a:r>
            <a:r>
              <a:rPr lang="en-US" sz="1600" u="sng" dirty="0"/>
              <a:t>sure</a:t>
            </a:r>
            <a:r>
              <a:rPr lang="en-US" sz="1600" dirty="0"/>
              <a:t> there is no source of electricity.</a:t>
            </a:r>
          </a:p>
          <a:p>
            <a:pPr lvl="1"/>
            <a:endParaRPr lang="en-US" sz="1600" dirty="0"/>
          </a:p>
          <a:p>
            <a:r>
              <a:rPr lang="en-US" sz="2000" dirty="0"/>
              <a:t>Avoid spark sources near solvents</a:t>
            </a:r>
          </a:p>
          <a:p>
            <a:endParaRPr lang="en-US" sz="2000" dirty="0"/>
          </a:p>
          <a:p>
            <a:pPr lvl="0">
              <a:defRPr/>
            </a:pPr>
            <a:r>
              <a:rPr lang="en-US" sz="2000" dirty="0"/>
              <a:t>Electrical cords/ cables</a:t>
            </a:r>
          </a:p>
          <a:p>
            <a:pPr lvl="1">
              <a:defRPr/>
            </a:pPr>
            <a:r>
              <a:rPr lang="en-US" sz="1600" dirty="0"/>
              <a:t>Should not obstruct work or aisles.</a:t>
            </a:r>
          </a:p>
          <a:p>
            <a:pPr lvl="1">
              <a:defRPr/>
            </a:pPr>
            <a:r>
              <a:rPr lang="en-US" sz="1600" dirty="0"/>
              <a:t>Extension (“drop”) cords only for short-term use; power strips can be used long-term </a:t>
            </a:r>
            <a:r>
              <a:rPr lang="en-US" sz="1600" i="1" dirty="0"/>
              <a:t>but not on high amperage devices.</a:t>
            </a:r>
            <a:endParaRPr lang="en-US" sz="1600" dirty="0"/>
          </a:p>
          <a:p>
            <a:pPr lvl="1"/>
            <a:r>
              <a:rPr lang="en-US" sz="1600" dirty="0"/>
              <a:t>Do not “daisy-chain” cords or power strips.  </a:t>
            </a:r>
          </a:p>
          <a:p>
            <a:pPr lvl="1">
              <a:defRPr/>
            </a:pPr>
            <a:r>
              <a:rPr lang="en-US" sz="1600" dirty="0"/>
              <a:t>Discard and replace damaged cords. </a:t>
            </a:r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>
                <a:solidFill>
                  <a:srgbClr val="0000FF"/>
                </a:solidFill>
              </a:rPr>
              <a:t>Consult Chemistry Electronics shop with any concerns.</a:t>
            </a:r>
          </a:p>
          <a:p>
            <a:pPr marL="84641" indent="0">
              <a:buNone/>
            </a:pPr>
            <a:endParaRPr lang="en-US" sz="2400" dirty="0"/>
          </a:p>
          <a:p>
            <a:pPr>
              <a:tabLst>
                <a:tab pos="940445" algn="l"/>
              </a:tabLst>
            </a:pP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202323" y="5588001"/>
            <a:ext cx="6600951" cy="14351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376179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  <a:defRPr/>
            </a:pPr>
            <a:endParaRPr lang="en-US" sz="25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2" name="Picture 1" descr="extension_co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10" y="5071376"/>
            <a:ext cx="1161256" cy="16257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7209" y="6180509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7157" y="6317731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4836" y="4034323"/>
            <a:ext cx="15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Localelectricalne.com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69" y="2716798"/>
            <a:ext cx="1607956" cy="126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9036" y="2162800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  <a:hlinkClick r:id="rId4"/>
              </a:rPr>
              <a:t>science.howstuffworks.com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20" y="782991"/>
            <a:ext cx="1568108" cy="12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/>
              <a:t>Floods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4169" y="1155702"/>
            <a:ext cx="4370831" cy="2200775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/>
              <a:t>Costly  </a:t>
            </a:r>
            <a:r>
              <a:rPr lang="en-US" sz="2400" u="sng" dirty="0"/>
              <a:t>and usually avoidable</a:t>
            </a:r>
            <a:r>
              <a:rPr lang="en-US" sz="2400" dirty="0"/>
              <a:t>.  Our most common accident/incident, (and the one that will make you very unpopular). </a:t>
            </a: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586971"/>
            <a:ext cx="4128516" cy="1624932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latin typeface="Arial" charset="0"/>
                <a:ea typeface="ＭＳ Ｐゴシック" charset="0"/>
                <a:sym typeface="Arial" charset="0"/>
              </a:rPr>
              <a:t>The water pressure in Hamilton can be quite high.  Unsecured hoses can easily slip off of fittings or out of drains. 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sz="2100" dirty="0">
              <a:solidFill>
                <a:srgbClr val="A408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17" name="Picture 16" descr="water_press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45170" y="3995305"/>
            <a:ext cx="2068160" cy="16560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6451600" y="3979333"/>
            <a:ext cx="757162" cy="829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604" y="5211903"/>
            <a:ext cx="4403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Pressure on 8</a:t>
            </a:r>
            <a:r>
              <a:rPr lang="en-US" i="1" baseline="30000" dirty="0">
                <a:solidFill>
                  <a:srgbClr val="0000FF"/>
                </a:solidFill>
              </a:rPr>
              <a:t>th</a:t>
            </a:r>
            <a:r>
              <a:rPr lang="en-US" i="1" dirty="0">
                <a:solidFill>
                  <a:srgbClr val="0000FF"/>
                </a:solidFill>
              </a:rPr>
              <a:t> floor nearly 80 psi</a:t>
            </a:r>
          </a:p>
          <a:p>
            <a:r>
              <a:rPr lang="en-US" i="1" dirty="0">
                <a:solidFill>
                  <a:srgbClr val="0000FF"/>
                </a:solidFill>
              </a:rPr>
              <a:t>(pounds/square inch) or 5.5 bar. Presumably greater pressures on lower floors</a:t>
            </a: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/>
              <a:t>Flood prevention: Easy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104900" y="1231901"/>
            <a:ext cx="3863340" cy="28702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>
                <a:latin typeface="Arial" charset="0"/>
                <a:ea typeface="ＭＳ Ｐゴシック" charset="0"/>
                <a:sym typeface="Arial" charset="0"/>
              </a:rPr>
              <a:t>Minimize unattended water use. </a:t>
            </a:r>
          </a:p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>
                <a:latin typeface="Arial" charset="0"/>
                <a:ea typeface="ＭＳ Ｐゴシック" charset="0"/>
                <a:sym typeface="Arial" charset="0"/>
              </a:rPr>
              <a:t>Clamp hoses onto fittings (clamps best, wire OK). </a:t>
            </a:r>
          </a:p>
          <a:p>
            <a:pPr>
              <a:tabLst>
                <a:tab pos="940445" algn="l"/>
              </a:tabLst>
            </a:pPr>
            <a:endParaRPr lang="en-US" dirty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305560" y="3471334"/>
            <a:ext cx="7498080" cy="99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Leak-proof “Quick connect” hose connections now available.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5" name="Picture 4" descr="Nylon_hose_clamp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64" t="22999" r="28007" b="59509"/>
          <a:stretch/>
        </p:blipFill>
        <p:spPr>
          <a:xfrm>
            <a:off x="5249333" y="1398285"/>
            <a:ext cx="1716660" cy="1411593"/>
          </a:xfrm>
          <a:prstGeom prst="rect">
            <a:avLst/>
          </a:prstGeom>
        </p:spPr>
      </p:pic>
      <p:pic>
        <p:nvPicPr>
          <p:cNvPr id="10" name="Picture 9" descr="21AbA+FR4hL__AA220_-150x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368" y="4199467"/>
            <a:ext cx="1333500" cy="13335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2175935" y="4809069"/>
            <a:ext cx="465667" cy="42756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4044" tIns="47022" rIns="94044" bIns="47022"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3" name="Picture 12" descr="pee_tube_connect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26" y="3966634"/>
            <a:ext cx="1697108" cy="1130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915" y="4224867"/>
            <a:ext cx="1969686" cy="97212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r>
              <a:rPr lang="en-US" i="1" dirty="0"/>
              <a:t>Not to be used</a:t>
            </a:r>
          </a:p>
          <a:p>
            <a:r>
              <a:rPr lang="en-US" i="1" dirty="0"/>
              <a:t>for any unattended operations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2" y="3996268"/>
            <a:ext cx="812800" cy="812800"/>
          </a:xfrm>
          <a:prstGeom prst="rect">
            <a:avLst/>
          </a:prstGeom>
        </p:spPr>
      </p:pic>
      <p:pic>
        <p:nvPicPr>
          <p:cNvPr id="16" name="Picture 15" descr="wired_hose_nip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994" y="1032935"/>
            <a:ext cx="1969435" cy="1776942"/>
          </a:xfrm>
          <a:prstGeom prst="rect">
            <a:avLst/>
          </a:prstGeom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1435608" y="5471585"/>
            <a:ext cx="7508749" cy="833967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940445" algn="l"/>
              </a:tabLst>
            </a:pPr>
            <a:r>
              <a:rPr lang="en-US" dirty="0"/>
              <a:t>Secure drain lines (length of hose down drain; by clamping or anchoring hose)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Autofit/>
          </a:bodyPr>
          <a:lstStyle/>
          <a:p>
            <a:r>
              <a:rPr lang="en-US" dirty="0"/>
              <a:t>Cryogens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952" y="908628"/>
            <a:ext cx="7512721" cy="323619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40445" algn="l"/>
              </a:tabLst>
            </a:pPr>
            <a:r>
              <a:rPr lang="en-US" dirty="0"/>
              <a:t>Liq. N</a:t>
            </a:r>
            <a:r>
              <a:rPr lang="en-US" baseline="-25000" dirty="0"/>
              <a:t>2</a:t>
            </a:r>
            <a:r>
              <a:rPr lang="en-US" dirty="0"/>
              <a:t> (boils at -196 °C)</a:t>
            </a:r>
          </a:p>
          <a:p>
            <a:pPr lvl="1">
              <a:tabLst>
                <a:tab pos="940445" algn="l"/>
              </a:tabLst>
            </a:pPr>
            <a:r>
              <a:rPr lang="en-US" dirty="0"/>
              <a:t>use only with good ventilation; be careful about condensing O2</a:t>
            </a:r>
          </a:p>
          <a:p>
            <a:pPr>
              <a:tabLst>
                <a:tab pos="940445" algn="l"/>
              </a:tabLst>
            </a:pPr>
            <a:r>
              <a:rPr lang="en-US" dirty="0"/>
              <a:t>Dry ice/acetone slushes are not as cold (-80 °C) but have high heat capacity and “stick”.  Frostbite can result in seconds.  </a:t>
            </a:r>
            <a:r>
              <a:rPr lang="en-US" i="1" dirty="0"/>
              <a:t>Rinse skin under cool water. </a:t>
            </a:r>
            <a:r>
              <a:rPr lang="en-US" dirty="0"/>
              <a:t> </a:t>
            </a:r>
          </a:p>
          <a:p>
            <a:pPr>
              <a:tabLst>
                <a:tab pos="940445" algn="l"/>
              </a:tabLst>
            </a:pPr>
            <a:endParaRPr lang="en-US" dirty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22055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latin typeface="Arial"/>
                <a:cs typeface="Arial"/>
              </a:rPr>
              <a:t>PPE: </a:t>
            </a:r>
            <a:r>
              <a:rPr lang="en-US" sz="2400" dirty="0"/>
              <a:t>Heavy leather gloves and lab coat for short term use of cryogens.</a:t>
            </a:r>
            <a:r>
              <a:rPr lang="en-US" sz="2400" i="1" dirty="0"/>
              <a:t> If the gloves or coat get "soaked" in a cryogen, quickly take them off and move away from the hazard!</a:t>
            </a:r>
          </a:p>
          <a:p>
            <a:pPr>
              <a:tabLst>
                <a:tab pos="940445" algn="l"/>
              </a:tabLst>
            </a:pPr>
            <a:endParaRPr lang="en-US" sz="2800" dirty="0"/>
          </a:p>
          <a:p>
            <a:r>
              <a:rPr lang="en-US" sz="2000" dirty="0">
                <a:solidFill>
                  <a:srgbClr val="0000FF"/>
                </a:solidFill>
              </a:rPr>
              <a:t>Questions? 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See </a:t>
            </a:r>
            <a:r>
              <a:rPr lang="en-US" sz="2000" i="1" dirty="0">
                <a:solidFill>
                  <a:srgbClr val="0000FF"/>
                </a:solidFill>
              </a:rPr>
              <a:t>ehs.unl.edu/sop/s-cryogenic_material.pdf</a:t>
            </a:r>
            <a:r>
              <a:rPr lang="en-US" sz="2000" dirty="0">
                <a:solidFill>
                  <a:srgbClr val="0000FF"/>
                </a:solidFill>
              </a:rPr>
              <a:t>‎  or contact Prof. Martha Morton</a:t>
            </a:r>
          </a:p>
          <a:p>
            <a:pPr>
              <a:tabLst>
                <a:tab pos="940445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43" y="3415146"/>
            <a:ext cx="2696643" cy="1884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3543" y="5391728"/>
            <a:ext cx="280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Frostbite from use of a cryogen during skin treatment </a:t>
            </a:r>
            <a:r>
              <a:rPr lang="en-US" sz="1600" dirty="0">
                <a:hlinkClick r:id="rId3"/>
              </a:rPr>
              <a:t>anagen.ucdavis.edu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4108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Safety and Crime. 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9685" y="1242083"/>
            <a:ext cx="7640902" cy="5280211"/>
          </a:xfrm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ea typeface="ＭＳ Ｐゴシック" charset="0"/>
                <a:sym typeface="Arial" charset="0"/>
              </a:rPr>
              <a:t>UNL is fairly safe (see </a:t>
            </a:r>
            <a:r>
              <a:rPr lang="en-US" sz="2400" dirty="0">
                <a:ea typeface="ＭＳ Ｐゴシック" charset="0"/>
                <a:sym typeface="Arial" charset="0"/>
                <a:hlinkClick r:id="rId2"/>
              </a:rPr>
              <a:t>http://police.unl.edu/statistics</a:t>
            </a:r>
            <a:r>
              <a:rPr lang="en-US" sz="2400" dirty="0">
                <a:ea typeface="ＭＳ Ｐゴシック" charset="0"/>
                <a:sym typeface="Arial" charset="0"/>
              </a:rPr>
              <a:t>)  -let’s keep it that way.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Don’t prop open outside doors or admit strangers.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Be careful when you are alone. Use a “buddy” system.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Lock valuables in desk drawers when leaving offices.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See something suspicious?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  <a:hlinkClick r:id="rId3"/>
              </a:rPr>
              <a:t>http://police.unl.edu/reporting-troubling-or-threatening-behavior</a:t>
            </a:r>
            <a:r>
              <a:rPr lang="en-US" dirty="0">
                <a:ea typeface="ＭＳ Ｐゴシック" charset="0"/>
                <a:sym typeface="Arial" charset="0"/>
              </a:rPr>
              <a:t>)</a:t>
            </a: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If you feel you are in danger, remember: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b="1" dirty="0"/>
              <a:t>Run -</a:t>
            </a:r>
            <a:r>
              <a:rPr lang="en-US" dirty="0"/>
              <a:t> If there is a clear and safe escape route</a:t>
            </a:r>
            <a:br>
              <a:rPr lang="en-US" dirty="0"/>
            </a:br>
            <a:r>
              <a:rPr lang="en-US" b="1" dirty="0"/>
              <a:t>Hide -</a:t>
            </a:r>
            <a:r>
              <a:rPr lang="en-US" dirty="0"/>
              <a:t> If there is no escape and you can get to a secure location to hide</a:t>
            </a:r>
            <a:br>
              <a:rPr lang="en-US" dirty="0"/>
            </a:br>
            <a:r>
              <a:rPr lang="en-US" b="1" dirty="0"/>
              <a:t>Fight -</a:t>
            </a:r>
            <a:r>
              <a:rPr lang="en-US" dirty="0"/>
              <a:t> If your only option is to defend yourself, fight as if your life depended upon it.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https://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Arial" charset="0"/>
              </a:rPr>
              <a:t>emergency.unl.edu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/procedure/shooting-incident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3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Committee (2019-2020) </a:t>
            </a:r>
            <a:br>
              <a:rPr lang="en-US" i="1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4641" indent="0">
              <a:buNone/>
              <a:tabLst>
                <a:tab pos="940445" algn="l"/>
              </a:tabLst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Guo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co-Chair</a:t>
            </a:r>
          </a:p>
          <a:p>
            <a:pPr marL="413796" lvl="1" indent="0"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634A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; </a:t>
            </a:r>
            <a:r>
              <a:rPr lang="en-US" sz="1800" u="sng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jguo4@unl.edu</a:t>
            </a:r>
            <a:endParaRPr lang="en-US" sz="1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413796" lvl="1" indent="0"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2-3525 (office)</a:t>
            </a:r>
          </a:p>
          <a:p>
            <a:pPr marL="84641" indent="0">
              <a:buNone/>
              <a:tabLst>
                <a:tab pos="940445" algn="l"/>
              </a:tabLst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Martha Morton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, co-Chair</a:t>
            </a:r>
          </a:p>
          <a:p>
            <a:pPr marL="413796" lvl="1" indent="0"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834 Hamilton, 2-6255;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  <a:hlinkClick r:id="rId3"/>
              </a:rPr>
              <a:t>mmorton4@unl.edu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(860)428-2044 (cell)</a:t>
            </a:r>
          </a:p>
          <a:p>
            <a:pPr marL="131663" indent="0">
              <a:buNone/>
              <a:tabLst>
                <a:tab pos="940445" algn="l"/>
              </a:tabLst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Mark 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Helle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Chemical and Laboratory Safety Specialist</a:t>
            </a:r>
          </a:p>
          <a:p>
            <a:pPr marL="413796" lvl="1" indent="0"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403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2-2649, </a:t>
            </a:r>
            <a:r>
              <a:rPr lang="en-US" sz="1800" dirty="0">
                <a:hlinkClick r:id="rId4"/>
              </a:rPr>
              <a:t>mhelle2@unl.edu</a:t>
            </a:r>
            <a:endParaRPr lang="en-US" sz="1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Members  </a:t>
            </a:r>
          </a:p>
          <a:p>
            <a:pPr marL="413796" lvl="1" indent="0">
              <a:spcBef>
                <a:spcPts val="200"/>
              </a:spcBef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Barry Cheung (514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2-5172)</a:t>
            </a:r>
          </a:p>
          <a:p>
            <a:pPr marL="413796" lvl="1" indent="0">
              <a:spcBef>
                <a:spcPts val="200"/>
              </a:spcBef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Dodie Eveleth (Building manager, 545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2-5312)</a:t>
            </a:r>
          </a:p>
          <a:p>
            <a:pPr marL="413796" lvl="1" indent="0">
              <a:spcBef>
                <a:spcPts val="200"/>
              </a:spcBef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Rick Hartung (326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2-2737)</a:t>
            </a:r>
          </a:p>
          <a:p>
            <a:pPr marL="413796" lvl="1" indent="0">
              <a:spcBef>
                <a:spcPts val="200"/>
              </a:spcBef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Jessica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Periago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(227 B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2-3812)</a:t>
            </a:r>
          </a:p>
          <a:p>
            <a:pPr marL="413796" lvl="1" indent="0">
              <a:spcBef>
                <a:spcPts val="200"/>
              </a:spcBef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 Alex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Sinitskii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(604C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2-3543)</a:t>
            </a:r>
          </a:p>
          <a:p>
            <a:pPr marL="413796" lvl="1" indent="0">
              <a:spcBef>
                <a:spcPts val="200"/>
              </a:spcBef>
              <a:buClr>
                <a:srgbClr val="3891A7"/>
              </a:buClr>
              <a:buNone/>
              <a:tabLst>
                <a:tab pos="940445" algn="l"/>
              </a:tabLst>
            </a:pP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Ahaileas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Harisis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(EHS, 2-5773)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endParaRPr lang="en-US" sz="2000" u="sng" dirty="0">
              <a:solidFill>
                <a:srgbClr val="000000"/>
              </a:solidFill>
              <a:ea typeface="ＭＳ Ｐゴシック" charset="0"/>
              <a:sym typeface="Arial" charset="0"/>
              <a:hlinkClick r:id="rId5"/>
            </a:endParaRP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893762"/>
          </a:xfrm>
        </p:spPr>
        <p:txBody>
          <a:bodyPr/>
          <a:lstStyle/>
          <a:p>
            <a:r>
              <a:rPr lang="en-US" dirty="0"/>
              <a:t>What kinds of risk might you encounter?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Chemical (flammable, corrosive, health, reactivity)-next page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Could include explosion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What about byproducts of the reaction?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Pressure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Gas cylinders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Reaction pressure (related:  release of toxic gases)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Fire  (Smoke/chemical inhalation; burns)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Electrical (death; serious burns)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UV or Laser (eye damage)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Cut or laceration; crushing (loss of blood; loss of limb)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Slip/fall</a:t>
            </a:r>
          </a:p>
          <a:p>
            <a:r>
              <a:rPr lang="en-US" sz="20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In general, imagine what could possibly go wrong?</a:t>
            </a:r>
          </a:p>
          <a:p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any doubts, contact UNL EHS.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46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Resources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Chemistry: 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http://www.chem.unl.edu/safety/</a:t>
            </a:r>
            <a:endParaRPr lang="en-US" u="sng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Environmental Health and Safety: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Online training:  </a:t>
            </a:r>
            <a:r>
              <a:rPr lang="en-US" sz="18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http://ehs.unl.edu/onlinetraining</a:t>
            </a:r>
            <a:endParaRPr lang="en-US" sz="1800" u="sng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/>
              </a:rPr>
              <a:t>Safe Operating Procedures (many!) </a:t>
            </a:r>
            <a:r>
              <a:rPr lang="en-US" sz="1800" dirty="0">
                <a:ea typeface="Arial"/>
                <a:hlinkClick r:id="rId4"/>
              </a:rPr>
              <a:t>http://ehs.unl.edu/sop</a:t>
            </a:r>
            <a:r>
              <a:rPr lang="en-US" sz="1800" dirty="0">
                <a:ea typeface="Arial"/>
              </a:rPr>
              <a:t>. </a:t>
            </a:r>
            <a:r>
              <a:rPr lang="en-US" sz="1800" dirty="0">
                <a:solidFill>
                  <a:srgbClr val="000000"/>
                </a:solidFill>
                <a:ea typeface="Arial"/>
              </a:rPr>
              <a:t>Examples of available SOPs: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 Chemical Safety (more than a dozen); Waste Management; Accidents and Injuries;</a:t>
            </a:r>
            <a:r>
              <a:rPr lang="en-US" sz="1800" u="sng" dirty="0">
                <a:solidFill>
                  <a:srgbClr val="0000FF"/>
                </a:solidFill>
                <a:ea typeface="Arial"/>
              </a:rPr>
              <a:t> Biosafet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y; Emergency Preparedness; Laboratory SOPs; Laser Safety, etc…….</a:t>
            </a:r>
            <a:endParaRPr lang="en-US" sz="1800" u="sng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4"/>
              </a:rPr>
              <a:t>As a general resource: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 Questions about chemical safety, reaction hazard assessment, labeling, disposal-almost anything?  </a:t>
            </a:r>
            <a:endParaRPr lang="en-US" sz="1800" dirty="0"/>
          </a:p>
          <a:p>
            <a:pPr marL="84640" lvl="1" indent="0">
              <a:spcBef>
                <a:spcPts val="411"/>
              </a:spcBef>
              <a:buSzPct val="80000"/>
              <a:buNone/>
              <a:tabLst>
                <a:tab pos="940445" algn="l"/>
              </a:tabLst>
            </a:pP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5"/>
              </a:rPr>
              <a:t>http://ehs.unl.edu/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(402-472-4925) </a:t>
            </a:r>
          </a:p>
          <a:p>
            <a:pPr marL="84640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4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 TODAY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Put the UNL Emergency contact on your phone: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25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sz="25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sz="25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 up for UNL Emergency Alerts:</a:t>
            </a:r>
            <a:r>
              <a:rPr lang="en-US" sz="2400" dirty="0">
                <a:hlinkClick r:id="rId2"/>
              </a:rPr>
              <a:t>http://unlalert.unl.edu</a:t>
            </a:r>
            <a:endParaRPr lang="en-US" sz="2400" dirty="0"/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Thank you for attending.  Contact me if you have any questions or concerns: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Prof. Martha Morton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(402)-47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2-6255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mmorton4@unl.edu</a:t>
            </a:r>
            <a:endParaRPr lang="en-US" b="1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2622516" cy="4187486"/>
          </a:xfrm>
        </p:spPr>
        <p:txBody>
          <a:bodyPr>
            <a:normAutofit/>
          </a:bodyPr>
          <a:lstStyle/>
          <a:p>
            <a:r>
              <a:rPr lang="en-US" dirty="0"/>
              <a:t>GHS (Globally Harmonized System) for Chemical Hazard Assessment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GH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204" y="356368"/>
            <a:ext cx="4955177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898392" cy="1503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GHS vs. more familiar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Safety Data Sheet warnings: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11" y="521866"/>
            <a:ext cx="3210620" cy="5618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1" y="6140451"/>
            <a:ext cx="29279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www.fireengineering.com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5429" y="2476500"/>
            <a:ext cx="35358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Acetic acid sounds pretty harmless, right?  Try looking up “GHS” or “SDS”?</a:t>
            </a:r>
          </a:p>
          <a:p>
            <a:endParaRPr lang="en-US" dirty="0"/>
          </a:p>
          <a:p>
            <a:r>
              <a:rPr lang="en-US" dirty="0"/>
              <a:t>What about a reagent that you have used or might use?  </a:t>
            </a:r>
          </a:p>
          <a:p>
            <a:endParaRPr lang="en-US" dirty="0"/>
          </a:p>
          <a:p>
            <a:r>
              <a:rPr lang="en-US" dirty="0"/>
              <a:t>Any surprises?</a:t>
            </a:r>
          </a:p>
        </p:txBody>
      </p:sp>
    </p:spTree>
    <p:extLst>
      <p:ext uri="{BB962C8B-B14F-4D97-AF65-F5344CB8AC3E}">
        <p14:creationId xmlns:p14="http://schemas.microsoft.com/office/powerpoint/2010/main" val="298912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31776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Clothing, Behavior, and Personal Protective Equipment PPE)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370016"/>
            <a:ext cx="7498080" cy="1536164"/>
          </a:xfrm>
        </p:spPr>
        <p:txBody>
          <a:bodyPr>
            <a:noAutofit/>
          </a:bodyPr>
          <a:lstStyle/>
          <a:p>
            <a:r>
              <a:rPr lang="en-US" sz="2000" b="1" dirty="0"/>
              <a:t>Clothing</a:t>
            </a:r>
            <a:r>
              <a:rPr lang="en-US" sz="2000" dirty="0"/>
              <a:t>:  </a:t>
            </a:r>
          </a:p>
          <a:p>
            <a:pPr lvl="1"/>
            <a:r>
              <a:rPr lang="en-US" sz="1800" b="1" dirty="0"/>
              <a:t>NO </a:t>
            </a:r>
            <a:r>
              <a:rPr lang="en-US" sz="1800" dirty="0"/>
              <a:t>open-toed shoes/sandals.  </a:t>
            </a:r>
          </a:p>
          <a:p>
            <a:pPr lvl="1"/>
            <a:r>
              <a:rPr lang="en-US" sz="1800" dirty="0"/>
              <a:t>Approved </a:t>
            </a:r>
            <a:r>
              <a:rPr lang="en-US" sz="1800" b="1" dirty="0"/>
              <a:t>lab coats </a:t>
            </a:r>
            <a:r>
              <a:rPr lang="en-US" sz="1800" u="sng" dirty="0"/>
              <a:t>required</a:t>
            </a:r>
            <a:r>
              <a:rPr lang="en-US" sz="1800" dirty="0"/>
              <a:t> except where specifically exempted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i="1" dirty="0">
                <a:solidFill>
                  <a:srgbClr val="0000FF"/>
                </a:solidFill>
              </a:rPr>
              <a:t>ask if you are not sure).</a:t>
            </a:r>
            <a:endParaRPr lang="en-US" sz="1800" dirty="0"/>
          </a:p>
          <a:p>
            <a:pPr lvl="1"/>
            <a:r>
              <a:rPr lang="en-US" sz="1800" dirty="0"/>
              <a:t>Tie back long hair.  Avoid loose hair, scarves, neckties, and loose clothing around machinery (e.g., motors, belt drives, lathes)</a:t>
            </a:r>
            <a:endParaRPr lang="en-US" sz="19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glass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53" y="3657503"/>
            <a:ext cx="2452224" cy="1132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9134" y="4914901"/>
            <a:ext cx="783455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b="1" dirty="0"/>
              <a:t>Working alone</a:t>
            </a:r>
            <a:r>
              <a:rPr lang="en-US" dirty="0"/>
              <a:t>- </a:t>
            </a:r>
            <a:r>
              <a:rPr lang="en-US" u="sng" dirty="0"/>
              <a:t>Not allowed</a:t>
            </a:r>
            <a:r>
              <a:rPr lang="en-US" dirty="0"/>
              <a:t> for new investigators or undergraduate researchers; not encouraged for anyone). </a:t>
            </a:r>
          </a:p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sz="2100" b="1" dirty="0"/>
              <a:t>Food/drink</a:t>
            </a:r>
            <a:r>
              <a:rPr lang="en-US" sz="2100" dirty="0"/>
              <a:t>:  Not allowed in any areas in which reagents are stored/used/dispensed.  </a:t>
            </a:r>
            <a:endParaRPr lang="en-US" sz="21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342900" indent="-342900">
              <a:buClr>
                <a:srgbClr val="3366FF"/>
              </a:buClr>
              <a:buFont typeface="Arial"/>
              <a:buChar char="•"/>
              <a:tabLst>
                <a:tab pos="940445" algn="l"/>
              </a:tabLst>
            </a:pP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Gloves are discussed later.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9807" y="3644802"/>
            <a:ext cx="431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Eye protection</a:t>
            </a:r>
            <a:r>
              <a:rPr lang="en-US" sz="2000" dirty="0"/>
              <a:t>:  goggles or safety glasses required unless specifically exempted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ask if you are not sure).  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18" y="151672"/>
            <a:ext cx="4382071" cy="1143000"/>
          </a:xfrm>
        </p:spPr>
        <p:txBody>
          <a:bodyPr>
            <a:normAutofit/>
          </a:bodyPr>
          <a:lstStyle/>
          <a:p>
            <a:r>
              <a:rPr lang="en-US" dirty="0"/>
              <a:t>Summoning emergency</a:t>
            </a:r>
            <a:br>
              <a:rPr lang="en-US" dirty="0"/>
            </a:br>
            <a:r>
              <a:rPr lang="en-US" dirty="0"/>
              <a:t>responders:  </a:t>
            </a:r>
            <a:r>
              <a:rPr lang="en-US" b="1" dirty="0"/>
              <a:t>Fire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75" y="1430466"/>
            <a:ext cx="3936323" cy="3768068"/>
          </a:xfrm>
        </p:spPr>
        <p:txBody>
          <a:bodyPr>
            <a:normAutofit fontScale="32500" lnSpcReduction="20000"/>
          </a:bodyPr>
          <a:lstStyle/>
          <a:p>
            <a:r>
              <a:rPr lang="en-US" sz="5700" b="1" i="1" dirty="0"/>
              <a:t>Fire</a:t>
            </a:r>
            <a:r>
              <a:rPr lang="en-US" sz="5700" i="1" dirty="0"/>
              <a:t> (unless </a:t>
            </a:r>
            <a:r>
              <a:rPr lang="en-US" sz="5700" i="1" u="sng" dirty="0"/>
              <a:t>very</a:t>
            </a:r>
            <a:r>
              <a:rPr lang="en-US" sz="5700" i="1" dirty="0"/>
              <a:t> minor)</a:t>
            </a:r>
          </a:p>
          <a:p>
            <a:r>
              <a:rPr lang="en-US" sz="5700" i="1" dirty="0"/>
              <a:t>Major chemical spill or toxic leak.</a:t>
            </a:r>
          </a:p>
          <a:p>
            <a:r>
              <a:rPr lang="en-US" sz="5700" u="sng" dirty="0"/>
              <a:t>Only</a:t>
            </a:r>
            <a:r>
              <a:rPr lang="en-US" sz="5700" dirty="0"/>
              <a:t> easy way to evacuate building </a:t>
            </a:r>
          </a:p>
          <a:p>
            <a:endParaRPr lang="en-US" sz="5700" dirty="0">
              <a:solidFill>
                <a:srgbClr val="000000"/>
              </a:solidFill>
            </a:endParaRPr>
          </a:p>
          <a:p>
            <a:endParaRPr lang="en-US" sz="5700" dirty="0">
              <a:solidFill>
                <a:srgbClr val="000000"/>
              </a:solidFill>
            </a:endParaRP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Pull down alarm.</a:t>
            </a: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Leave building</a:t>
            </a:r>
          </a:p>
          <a:p>
            <a:r>
              <a:rPr lang="en-US" sz="5700" dirty="0">
                <a:solidFill>
                  <a:srgbClr val="000000"/>
                </a:solidFill>
              </a:rPr>
              <a:t>Call 47</a:t>
            </a:r>
            <a:r>
              <a:rPr lang="en-US" sz="5700" b="1" dirty="0">
                <a:solidFill>
                  <a:srgbClr val="0000FF"/>
                </a:solidFill>
              </a:rPr>
              <a:t>2-2222 </a:t>
            </a:r>
            <a:r>
              <a:rPr lang="en-US" sz="5700" dirty="0">
                <a:solidFill>
                  <a:srgbClr val="000000"/>
                </a:solidFill>
              </a:rPr>
              <a:t>from outside to give more details</a:t>
            </a:r>
          </a:p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1684424"/>
            <a:ext cx="1040495" cy="1387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HaH_outline_fire.p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77" y="1684423"/>
            <a:ext cx="3428353" cy="4839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64631" y="668423"/>
            <a:ext cx="0" cy="76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4347" y="258986"/>
            <a:ext cx="81893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/>
              <a:t>North</a:t>
            </a:r>
          </a:p>
        </p:txBody>
      </p:sp>
      <p:pic>
        <p:nvPicPr>
          <p:cNvPr id="6" name="synthslowwhoopPC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1270" y="5462338"/>
            <a:ext cx="774095" cy="812800"/>
          </a:xfrm>
          <a:prstGeom prst="rect">
            <a:avLst/>
          </a:prstGeom>
        </p:spPr>
      </p:pic>
      <p:pic>
        <p:nvPicPr>
          <p:cNvPr id="11" name="EF Fire Evac Message 00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9842" y="5492750"/>
            <a:ext cx="774095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5534" y="1102312"/>
            <a:ext cx="15545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000FF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9804</TotalTime>
  <Words>4969</Words>
  <Application>Microsoft Office PowerPoint</Application>
  <PresentationFormat>Letter Paper (8.5x11 in)</PresentationFormat>
  <Paragraphs>567</Paragraphs>
  <Slides>51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Solstice</vt:lpstr>
      <vt:lpstr>UNL Chemistry Safety Training   </vt:lpstr>
      <vt:lpstr>Outline:</vt:lpstr>
      <vt:lpstr>Required training </vt:lpstr>
      <vt:lpstr>Overarching principles: a warm-up</vt:lpstr>
      <vt:lpstr>What kinds of risk might you encounter?</vt:lpstr>
      <vt:lpstr>GHS (Globally Harmonized System) for Chemical Hazard Assessment</vt:lpstr>
      <vt:lpstr>GHS vs. more familiar Safety Data Sheet warnings:</vt:lpstr>
      <vt:lpstr>Clothing, Behavior, and Personal Protective Equipment PPE)</vt:lpstr>
      <vt:lpstr>Summoning emergency responders:  Fire alarm</vt:lpstr>
      <vt:lpstr>Fire alarm:  what should you do? </vt:lpstr>
      <vt:lpstr>Summoning emergency responders: Red phone or 402-472-2222 or 911</vt:lpstr>
      <vt:lpstr>TORNADO alarm  </vt:lpstr>
      <vt:lpstr>Power outages </vt:lpstr>
      <vt:lpstr>Major Injuries:</vt:lpstr>
      <vt:lpstr>Chemical exposure accidents</vt:lpstr>
      <vt:lpstr>First Aid-minor injuries </vt:lpstr>
      <vt:lpstr>Personal Protective Equipment (PPE). 1 of 2  </vt:lpstr>
      <vt:lpstr>PPE, part 2: Gloves </vt:lpstr>
      <vt:lpstr>Showers and eyewashes </vt:lpstr>
      <vt:lpstr>Fires: Fight or leave?</vt:lpstr>
      <vt:lpstr>Fire: Sounding the alarm</vt:lpstr>
      <vt:lpstr>Fire Extinguishers in Hamilton </vt:lpstr>
      <vt:lpstr>Which extinguisher should I use?</vt:lpstr>
      <vt:lpstr>Fume Hoods</vt:lpstr>
      <vt:lpstr>Chemicals:  What is a  hazardous material?</vt:lpstr>
      <vt:lpstr>Chemical Transport</vt:lpstr>
      <vt:lpstr>Chemical Storage:  the quick version </vt:lpstr>
      <vt:lpstr>Peroxide formation</vt:lpstr>
      <vt:lpstr>Chemicals: Gas Cylinders</vt:lpstr>
      <vt:lpstr>Chemical labeling:  Requirements vary with container and usage: http://ehs.unl.edu/sop/s-chemlabelguideline.pdf 
 </vt:lpstr>
      <vt:lpstr>Durable containers</vt:lpstr>
      <vt:lpstr>Transient containers</vt:lpstr>
      <vt:lpstr>Unknown chemicals</vt:lpstr>
      <vt:lpstr>Chemical disposal (“waste”)</vt:lpstr>
      <vt:lpstr>Chemical disposal: via EHS (402-472-4925)</vt:lpstr>
      <vt:lpstr>Chemical Spills:  “Should I stay or should I go?”  </vt:lpstr>
      <vt:lpstr>Chemical spills:  what should you do? </vt:lpstr>
      <vt:lpstr>Dangers of a chemical spill/release </vt:lpstr>
      <vt:lpstr>Chemical spills: clean-up kits</vt:lpstr>
      <vt:lpstr>Chemical spills:  “bare-bones” procedures </vt:lpstr>
      <vt:lpstr>Radiation Safety</vt:lpstr>
      <vt:lpstr>Biosafety (1 of 2)</vt:lpstr>
      <vt:lpstr>Biosafety (2 of 2)</vt:lpstr>
      <vt:lpstr>Electrical hazards</vt:lpstr>
      <vt:lpstr>Floods</vt:lpstr>
      <vt:lpstr>Flood prevention: Easy steps</vt:lpstr>
      <vt:lpstr>Cryogens </vt:lpstr>
      <vt:lpstr>Personal Safety and Crime.  </vt:lpstr>
      <vt:lpstr>Safety Committee (2019-2020)  </vt:lpstr>
      <vt:lpstr>Links and Resources </vt:lpstr>
      <vt:lpstr>Things to do TODAY 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Dussault</dc:creator>
  <cp:lastModifiedBy>Martha Morton</cp:lastModifiedBy>
  <cp:revision>676</cp:revision>
  <cp:lastPrinted>2016-05-26T14:35:19Z</cp:lastPrinted>
  <dcterms:created xsi:type="dcterms:W3CDTF">2012-07-09T02:12:30Z</dcterms:created>
  <dcterms:modified xsi:type="dcterms:W3CDTF">2019-08-06T13:57:04Z</dcterms:modified>
</cp:coreProperties>
</file>