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15" r:id="rId2"/>
    <p:sldId id="258" r:id="rId3"/>
    <p:sldId id="314" r:id="rId4"/>
    <p:sldId id="292" r:id="rId5"/>
    <p:sldId id="322" r:id="rId6"/>
    <p:sldId id="324" r:id="rId7"/>
    <p:sldId id="323" r:id="rId8"/>
    <p:sldId id="264" r:id="rId9"/>
    <p:sldId id="267" r:id="rId10"/>
    <p:sldId id="271" r:id="rId11"/>
    <p:sldId id="310" r:id="rId12"/>
    <p:sldId id="272" r:id="rId13"/>
    <p:sldId id="273" r:id="rId14"/>
    <p:sldId id="290" r:id="rId15"/>
    <p:sldId id="303" r:id="rId16"/>
    <p:sldId id="304" r:id="rId17"/>
    <p:sldId id="291" r:id="rId18"/>
    <p:sldId id="282" r:id="rId19"/>
    <p:sldId id="305" r:id="rId20"/>
    <p:sldId id="285" r:id="rId21"/>
    <p:sldId id="275" r:id="rId22"/>
    <p:sldId id="287" r:id="rId23"/>
    <p:sldId id="277" r:id="rId24"/>
    <p:sldId id="294" r:id="rId25"/>
    <p:sldId id="278" r:id="rId26"/>
    <p:sldId id="295" r:id="rId27"/>
    <p:sldId id="296" r:id="rId28"/>
    <p:sldId id="293" r:id="rId29"/>
    <p:sldId id="326" r:id="rId30"/>
    <p:sldId id="327" r:id="rId31"/>
    <p:sldId id="297" r:id="rId32"/>
    <p:sldId id="301" r:id="rId33"/>
    <p:sldId id="306" r:id="rId34"/>
    <p:sldId id="298" r:id="rId35"/>
    <p:sldId id="279" r:id="rId36"/>
    <p:sldId id="274" r:id="rId37"/>
    <p:sldId id="325" r:id="rId38"/>
    <p:sldId id="300" r:id="rId39"/>
    <p:sldId id="328" r:id="rId40"/>
    <p:sldId id="319" r:id="rId41"/>
    <p:sldId id="320" r:id="rId42"/>
    <p:sldId id="321" r:id="rId43"/>
    <p:sldId id="284" r:id="rId44"/>
    <p:sldId id="281" r:id="rId45"/>
    <p:sldId id="283" r:id="rId46"/>
    <p:sldId id="318" r:id="rId47"/>
    <p:sldId id="331" r:id="rId48"/>
    <p:sldId id="330" r:id="rId49"/>
    <p:sldId id="259" r:id="rId50"/>
    <p:sldId id="316" r:id="rId51"/>
  </p:sldIdLst>
  <p:sldSz cx="9144000" cy="6858000" type="letter"/>
  <p:notesSz cx="9144000" cy="6858000"/>
  <p:defaultTextStyle>
    <a:defPPr>
      <a:defRPr lang="en-US"/>
    </a:defPPr>
    <a:lvl1pPr marL="0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9404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Dussault" initials="P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40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"/>
    </p:cViewPr>
  </p:sorterViewPr>
  <p:notesViewPr>
    <p:cSldViewPr snapToGrid="0" snapToObjects="1">
      <p:cViewPr varScale="1">
        <p:scale>
          <a:sx n="87" d="100"/>
          <a:sy n="87" d="100"/>
        </p:scale>
        <p:origin x="-2240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commentAuthors" Target="commentAuthors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F47A-4A18-2440-853D-EBD002802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657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AFD7F-2FAB-7A4F-AC83-48B0AB05EB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270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022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0445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0668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089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51113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21336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91559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61781" algn="l" defTabSz="4702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0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Flamm:</a:t>
            </a:r>
            <a:r>
              <a:rPr lang="en-US" baseline="0" dirty="0" smtClean="0"/>
              <a:t> acetone THF, methanol, etc.</a:t>
            </a:r>
          </a:p>
          <a:p>
            <a:r>
              <a:rPr lang="en-US" baseline="0" dirty="0" smtClean="0"/>
              <a:t>Corrosive: 1N HNO3; conc sulfuric; Br2</a:t>
            </a:r>
          </a:p>
          <a:p>
            <a:r>
              <a:rPr lang="en-US" baseline="0" dirty="0" smtClean="0"/>
              <a:t>Toxicity:  dimethyl sulfate, methyl iodide, chloroform</a:t>
            </a:r>
          </a:p>
          <a:p>
            <a:r>
              <a:rPr lang="en-US" baseline="0" dirty="0" smtClean="0"/>
              <a:t>Releases flammable or toxic gas?  Metal hydride?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AFD7F-2FAB-7A4F-AC83-48B0AB05EB1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5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>
            <a:normAutofit/>
          </a:bodyPr>
          <a:lstStyle>
            <a:lvl1pPr algn="l">
              <a:defRPr sz="33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>
            <a:normAutofit/>
          </a:bodyPr>
          <a:lstStyle>
            <a:lvl1pPr marL="28213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70223" indent="0" algn="ctr">
              <a:buNone/>
            </a:lvl2pPr>
            <a:lvl3pPr marL="940445" indent="0" algn="ctr">
              <a:buNone/>
            </a:lvl3pPr>
            <a:lvl4pPr marL="1410668" indent="0" algn="ctr">
              <a:buNone/>
            </a:lvl4pPr>
            <a:lvl5pPr marL="1880891" indent="0" algn="ctr">
              <a:buNone/>
            </a:lvl5pPr>
            <a:lvl6pPr marL="2351113" indent="0" algn="ctr">
              <a:buNone/>
            </a:lvl6pPr>
            <a:lvl7pPr marL="2821336" indent="0" algn="ctr">
              <a:buNone/>
            </a:lvl7pPr>
            <a:lvl8pPr marL="3291559" indent="0" algn="ctr">
              <a:buNone/>
            </a:lvl8pPr>
            <a:lvl9pPr marL="3761781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4" y="1413802"/>
            <a:ext cx="21031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7"/>
            <a:ext cx="640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57"/>
              </a:lnSpc>
              <a:buNone/>
              <a:defRPr sz="23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7022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4044" tIns="282133" rIns="94044" bIns="47022" rtlCol="0" anchor="t">
            <a:normAutofit/>
          </a:bodyPr>
          <a:lstStyle/>
          <a:p>
            <a:pPr marL="0" indent="-291538" algn="l" rtl="0" eaLnBrk="1" latinLnBrk="0" hangingPunct="1">
              <a:lnSpc>
                <a:spcPts val="3085"/>
              </a:lnSpc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4044" tIns="282133" anchor="t"/>
          <a:lstStyle>
            <a:lvl1pPr marL="0" indent="0" algn="l" eaLnBrk="1" latinLnBrk="0" hangingPunct="1">
              <a:buNone/>
              <a:defRPr sz="3300"/>
            </a:lvl1pPr>
          </a:lstStyle>
          <a:p>
            <a:pPr marL="0" algn="l" eaLnBrk="1" latinLnBrk="0" hangingPunct="1"/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6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8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45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0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1" y="2600325"/>
            <a:ext cx="6400800" cy="2286000"/>
          </a:xfrm>
        </p:spPr>
        <p:txBody>
          <a:bodyPr anchor="t"/>
          <a:lstStyle>
            <a:lvl1pPr algn="l">
              <a:lnSpc>
                <a:spcPts val="4629"/>
              </a:lnSpc>
              <a:buNone/>
              <a:defRPr sz="41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1" y="1066800"/>
            <a:ext cx="6400800" cy="1509712"/>
          </a:xfrm>
        </p:spPr>
        <p:txBody>
          <a:bodyPr anchor="b"/>
          <a:lstStyle>
            <a:lvl1pPr marL="18809" indent="0">
              <a:lnSpc>
                <a:spcPts val="2365"/>
              </a:lnSpc>
              <a:spcBef>
                <a:spcPts val="0"/>
              </a:spcBef>
              <a:buNone/>
              <a:defRPr sz="2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3" y="2814657"/>
            <a:ext cx="210311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9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9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9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5831" indent="0" algn="l">
              <a:lnSpc>
                <a:spcPct val="100000"/>
              </a:lnSpc>
              <a:spcBef>
                <a:spcPts val="103"/>
              </a:spcBef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04392" indent="-282133">
              <a:lnSpc>
                <a:spcPct val="100000"/>
              </a:lnSpc>
              <a:spcBef>
                <a:spcPts val="720"/>
              </a:spcBef>
              <a:defRPr sz="2500"/>
            </a:lvl1pPr>
            <a:lvl2pPr>
              <a:lnSpc>
                <a:spcPct val="100000"/>
              </a:lnSpc>
              <a:spcBef>
                <a:spcPts val="720"/>
              </a:spcBef>
              <a:defRPr sz="2100"/>
            </a:lvl2pPr>
            <a:lvl3pPr>
              <a:lnSpc>
                <a:spcPct val="100000"/>
              </a:lnSpc>
              <a:spcBef>
                <a:spcPts val="720"/>
              </a:spcBef>
              <a:defRPr sz="1900"/>
            </a:lvl3pPr>
            <a:lvl4pPr>
              <a:lnSpc>
                <a:spcPct val="100000"/>
              </a:lnSpc>
              <a:spcBef>
                <a:spcPts val="720"/>
              </a:spcBef>
              <a:defRPr sz="1600"/>
            </a:lvl4pPr>
            <a:lvl5pPr>
              <a:lnSpc>
                <a:spcPct val="100000"/>
              </a:lnSpc>
              <a:spcBef>
                <a:spcPts val="72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5" y="-54"/>
            <a:ext cx="7315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1"/>
            <a:ext cx="1638888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4"/>
            <a:ext cx="170219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43000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9" y="1447800"/>
            <a:ext cx="7498080" cy="4800600"/>
          </a:xfrm>
          <a:prstGeom prst="rect">
            <a:avLst/>
          </a:prstGeom>
        </p:spPr>
        <p:txBody>
          <a:bodyPr lIns="94044" tIns="47022" rIns="94044" bIns="47022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Chem Safety June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9" y="6305550"/>
            <a:ext cx="457200" cy="476250"/>
          </a:xfrm>
          <a:prstGeom prst="rect">
            <a:avLst/>
          </a:prstGeom>
        </p:spPr>
        <p:txBody>
          <a:bodyPr lIns="94044" tIns="47022" rIns="94044" bIns="47022" anchor="b"/>
          <a:lstStyle>
            <a:lvl1pPr algn="ctr" eaLnBrk="1" latinLnBrk="0" hangingPunct="1">
              <a:defRPr kumimoji="0" sz="1200">
                <a:solidFill>
                  <a:srgbClr val="000000"/>
                </a:solidFill>
                <a:effectLst/>
              </a:defRPr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5" y="-54"/>
            <a:ext cx="7315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4044" tIns="47022" rIns="94044" bIns="47022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76179" indent="-291538" algn="l" rtl="0" eaLnBrk="1" latinLnBrk="0" hangingPunct="1">
        <a:lnSpc>
          <a:spcPct val="100000"/>
        </a:lnSpc>
        <a:spcBef>
          <a:spcPts val="617"/>
        </a:spcBef>
        <a:buClr>
          <a:schemeClr val="accent1"/>
        </a:buClr>
        <a:buSzPct val="80000"/>
        <a:buFont typeface="Wingdings 2"/>
        <a:buChar char=""/>
        <a:defRPr kumimoji="0" sz="2500" kern="1200">
          <a:solidFill>
            <a:schemeClr val="tx1"/>
          </a:solidFill>
          <a:latin typeface="Arial"/>
          <a:ea typeface="+mn-ea"/>
          <a:cs typeface="Arial"/>
        </a:defRPr>
      </a:lvl1pPr>
      <a:lvl2pPr marL="658312" indent="-244516" algn="l" rtl="0" eaLnBrk="1" latinLnBrk="0" hangingPunct="1">
        <a:lnSpc>
          <a:spcPct val="100000"/>
        </a:lnSpc>
        <a:spcBef>
          <a:spcPts val="566"/>
        </a:spcBef>
        <a:buClr>
          <a:schemeClr val="accent1"/>
        </a:buClr>
        <a:buFont typeface="Verdana"/>
        <a:buChar char="◦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2pPr>
      <a:lvl3pPr marL="912232" indent="-235111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/>
          <a:ea typeface="+mn-ea"/>
          <a:cs typeface="Arial"/>
        </a:defRPr>
      </a:lvl3pPr>
      <a:lvl4pPr marL="1128535" indent="-17868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4pPr>
      <a:lvl5pPr marL="1335432" indent="-18808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Arial"/>
          <a:ea typeface="+mn-ea"/>
          <a:cs typeface="Arial"/>
        </a:defRPr>
      </a:lvl5pPr>
      <a:lvl6pPr marL="1551735" indent="-1880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8037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4936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1238" indent="-1880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02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404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106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80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21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91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761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dussault1@unl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.unl.edu/safety/UNL_Chemistry_Injury_Procedures2013.pdf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/s-injury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documents/chemical-safet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/s-sewerdisp.pdf" TargetMode="External"/><Relationship Id="rId3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/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/radiation-safety" TargetMode="External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hs.unl.edu/sop/SA_SOP_SelectAgents.pdf" TargetMode="External"/><Relationship Id="rId3" Type="http://schemas.openxmlformats.org/officeDocument/2006/relationships/hyperlink" Target="http://ehs.unl.edu/sop/s-bio-training.pd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cstains2@unl.edu" TargetMode="External"/><Relationship Id="rId3" Type="http://schemas.openxmlformats.org/officeDocument/2006/relationships/hyperlink" Target="http://ehs.unl.edu/sop/biosafety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science.howstuffworks.com/science-vs-myth/what-if/finger-in-electrical-outlet.htm" TargetMode="External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hyperlink" Target="http://anagen.ucdavis.edu/146/case_presentation/freeze_burn/sammut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police.unl.edu/statistics" TargetMode="External"/><Relationship Id="rId3" Type="http://schemas.openxmlformats.org/officeDocument/2006/relationships/hyperlink" Target="http://police.unl.edu/reporting-troubling-or-threatening-behavior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patrick.dussault@unl.edu" TargetMode="External"/><Relationship Id="rId3" Type="http://schemas.openxmlformats.org/officeDocument/2006/relationships/hyperlink" Target="mailto:gerardharbison@mac.com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hs.unl.edu/onlinetraining" TargetMode="External"/><Relationship Id="rId4" Type="http://schemas.openxmlformats.org/officeDocument/2006/relationships/hyperlink" Target="http://ehs.unl.edu/sop" TargetMode="External"/><Relationship Id="rId5" Type="http://schemas.openxmlformats.org/officeDocument/2006/relationships/hyperlink" Target="http://ehs.unl.edu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hem.unl.edu/safet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unlalert.unl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UNL Chemistry Safety Training</a:t>
            </a:r>
            <a:br>
              <a:rPr lang="en-US" dirty="0" smtClean="0"/>
            </a:b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596" y="1832082"/>
            <a:ext cx="7406640" cy="3919922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0000FF"/>
                </a:solidFill>
              </a:rPr>
              <a:t>Online at: http://www.chem.unl.edu/safety/ </a:t>
            </a:r>
          </a:p>
          <a:p>
            <a:pPr algn="ctr"/>
            <a:endParaRPr lang="en-US" sz="2500" dirty="0"/>
          </a:p>
          <a:p>
            <a:pPr algn="ctr"/>
            <a:r>
              <a:rPr lang="en-US" sz="2400" dirty="0" smtClean="0"/>
              <a:t>Fall 2016</a:t>
            </a:r>
            <a:endParaRPr lang="en-US" sz="2400" dirty="0"/>
          </a:p>
          <a:p>
            <a:pPr algn="ctr"/>
            <a:endParaRPr lang="en-US" sz="2500" dirty="0" smtClean="0"/>
          </a:p>
          <a:p>
            <a:pPr algn="ctr"/>
            <a:endParaRPr lang="en-US" sz="2500" dirty="0"/>
          </a:p>
          <a:p>
            <a:pPr algn="ctr"/>
            <a:r>
              <a:rPr lang="en-US" sz="2000" dirty="0" smtClean="0"/>
              <a:t>Presenter:  Pat Dussault</a:t>
            </a:r>
          </a:p>
          <a:p>
            <a:pPr algn="ctr"/>
            <a:r>
              <a:rPr lang="en-US" sz="2000" dirty="0" smtClean="0"/>
              <a:t>Safety Committee</a:t>
            </a:r>
            <a:endParaRPr lang="en-US" sz="2000" dirty="0"/>
          </a:p>
          <a:p>
            <a:pPr algn="ctr"/>
            <a:r>
              <a:rPr lang="en-US" sz="2000" dirty="0" smtClean="0">
                <a:hlinkClick r:id="rId2"/>
              </a:rPr>
              <a:t>pdussault1</a:t>
            </a:r>
            <a:r>
              <a:rPr lang="en-US" sz="2000" dirty="0">
                <a:hlinkClick r:id="rId2"/>
              </a:rPr>
              <a:t>@</a:t>
            </a:r>
            <a:r>
              <a:rPr lang="en-US" sz="2000" dirty="0" smtClean="0">
                <a:hlinkClick r:id="rId2"/>
              </a:rPr>
              <a:t>unl.edu</a:t>
            </a:r>
            <a:endParaRPr lang="en-US" sz="2000" dirty="0" smtClean="0"/>
          </a:p>
          <a:p>
            <a:pPr algn="ctr"/>
            <a:endParaRPr lang="en-US" sz="2500" dirty="0"/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4035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Fire</a:t>
            </a:r>
            <a:r>
              <a:rPr lang="en-US" dirty="0" smtClean="0"/>
              <a:t> alarm:  what should you do?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3648" y="1287050"/>
            <a:ext cx="7760041" cy="4800600"/>
          </a:xfrm>
        </p:spPr>
        <p:txBody>
          <a:bodyPr>
            <a:noAutofit/>
          </a:bodyPr>
          <a:lstStyle/>
          <a:p>
            <a:pPr marL="84640" indent="0">
              <a:buClrTx/>
              <a:buNone/>
            </a:pPr>
            <a:r>
              <a:rPr lang="en-US" b="1" dirty="0"/>
              <a:t>Exit</a:t>
            </a:r>
            <a:r>
              <a:rPr lang="en-US" dirty="0"/>
              <a:t> immediately via </a:t>
            </a:r>
            <a:r>
              <a:rPr lang="en-US" b="1" dirty="0" smtClean="0"/>
              <a:t>stairs</a:t>
            </a:r>
            <a:r>
              <a:rPr lang="en-US" dirty="0" smtClean="0"/>
              <a:t>. </a:t>
            </a:r>
            <a:r>
              <a:rPr lang="en-US" i="1" dirty="0" smtClean="0"/>
              <a:t>A </a:t>
            </a:r>
            <a:r>
              <a:rPr lang="en-US" i="1" dirty="0"/>
              <a:t>fire can </a:t>
            </a:r>
            <a:r>
              <a:rPr lang="en-US" i="1" dirty="0" smtClean="0"/>
              <a:t>quickly trap you.</a:t>
            </a:r>
          </a:p>
          <a:p>
            <a:pPr marL="709673" lvl="1" indent="-342900">
              <a:buClrTx/>
              <a:buFont typeface="Arial"/>
              <a:buChar char="•"/>
            </a:pP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Turn </a:t>
            </a:r>
            <a:r>
              <a:rPr lang="en-US" dirty="0">
                <a:ea typeface="ＭＳ Ｐゴシック" pitchFamily="1" charset="-128"/>
                <a:sym typeface="Arial" pitchFamily="1" charset="0"/>
              </a:rPr>
              <a:t>off the power to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equipment (solvent </a:t>
            </a:r>
            <a:r>
              <a:rPr lang="en-US" dirty="0">
                <a:ea typeface="ＭＳ Ｐゴシック" pitchFamily="1" charset="-128"/>
                <a:sym typeface="Arial" pitchFamily="1" charset="0"/>
              </a:rPr>
              <a:t>stills, heating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mantles, vacuum pumps etc.), </a:t>
            </a:r>
            <a:r>
              <a:rPr lang="en-US" b="1" dirty="0">
                <a:ea typeface="ＭＳ Ｐゴシック" pitchFamily="1" charset="-128"/>
                <a:sym typeface="Arial" pitchFamily="1" charset="0"/>
              </a:rPr>
              <a:t>only</a:t>
            </a:r>
            <a:r>
              <a:rPr lang="en-US" dirty="0">
                <a:ea typeface="ＭＳ Ｐゴシック" pitchFamily="1" charset="-128"/>
                <a:sym typeface="Arial" pitchFamily="1" charset="0"/>
              </a:rPr>
              <a:t> if you can do so without delaying your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departure for more than a few seconds. 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If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you 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later realize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that an unattended laboratory operation may pose a hazard, inform a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UNL police officer 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or </a:t>
            </a:r>
            <a:r>
              <a:rPr lang="en-US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a member of the safety committee</a:t>
            </a:r>
            <a:r>
              <a:rPr lang="en-US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.</a:t>
            </a:r>
          </a:p>
          <a:p>
            <a:pPr marL="709673" lvl="1" indent="-342900">
              <a:buClrTx/>
              <a:buFont typeface="Arial"/>
              <a:buChar char="•"/>
            </a:pPr>
            <a:r>
              <a:rPr lang="en-US" dirty="0">
                <a:ea typeface="ＭＳ Ｐゴシック" pitchFamily="1" charset="-128"/>
                <a:sym typeface="Arial" pitchFamily="1" charset="0"/>
              </a:rPr>
              <a:t>Close and lock office and lab doors behind </a:t>
            </a:r>
            <a:r>
              <a:rPr lang="en-US" dirty="0" smtClean="0">
                <a:ea typeface="ＭＳ Ｐゴシック" pitchFamily="1" charset="-128"/>
                <a:sym typeface="Arial" pitchFamily="1" charset="0"/>
              </a:rPr>
              <a:t>you.</a:t>
            </a:r>
            <a:endParaRPr lang="en-US" i="1" dirty="0" smtClean="0">
              <a:sym typeface="Arial" pitchFamily="1" charset="0"/>
            </a:endParaRPr>
          </a:p>
          <a:p>
            <a:pPr marL="709673" lvl="1" indent="-342900">
              <a:buClrTx/>
              <a:buFont typeface="Arial"/>
              <a:buChar char="•"/>
            </a:pPr>
            <a:r>
              <a:rPr lang="en-US" b="1" dirty="0" smtClean="0"/>
              <a:t>Gather</a:t>
            </a:r>
            <a:r>
              <a:rPr lang="en-US" dirty="0" smtClean="0"/>
              <a:t> to south of Hamilton </a:t>
            </a:r>
            <a:r>
              <a:rPr lang="en-US" dirty="0"/>
              <a:t>(Sheldon </a:t>
            </a:r>
            <a:r>
              <a:rPr lang="en-US" dirty="0" smtClean="0"/>
              <a:t>museum parking </a:t>
            </a:r>
            <a:r>
              <a:rPr lang="en-US" dirty="0"/>
              <a:t>lot)</a:t>
            </a:r>
            <a:r>
              <a:rPr lang="en-US" dirty="0" smtClean="0"/>
              <a:t>.</a:t>
            </a:r>
          </a:p>
          <a:p>
            <a:pPr marL="963593" lvl="2" indent="-342900">
              <a:buClrTx/>
              <a:buFont typeface="Arial"/>
              <a:buChar char="•"/>
            </a:pPr>
            <a:r>
              <a:rPr lang="en-US" sz="1700" dirty="0" smtClean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If </a:t>
            </a:r>
            <a:r>
              <a:rPr lang="en-US" sz="1700" dirty="0">
                <a:solidFill>
                  <a:srgbClr val="0000FF"/>
                </a:solidFill>
                <a:ea typeface="ＭＳ Ｐゴシック" pitchFamily="1" charset="-128"/>
                <a:sym typeface="Arial" pitchFamily="1" charset="0"/>
              </a:rPr>
              <a:t>your lab is missing someone who was near the fire/emergency, notify emergency officials. </a:t>
            </a:r>
            <a:endParaRPr lang="en-US" sz="1700" dirty="0" smtClean="0">
              <a:solidFill>
                <a:srgbClr val="0000FF"/>
              </a:solidFill>
              <a:ea typeface="ＭＳ Ｐゴシック" pitchFamily="1" charset="-128"/>
              <a:sym typeface="Arial" pitchFamily="1" charset="0"/>
            </a:endParaRPr>
          </a:p>
          <a:p>
            <a:pPr marL="963593" lvl="2" indent="-342900">
              <a:buClrTx/>
              <a:buFont typeface="Arial"/>
              <a:buChar char="•"/>
            </a:pPr>
            <a:endParaRPr lang="en-US" sz="1700" dirty="0">
              <a:solidFill>
                <a:srgbClr val="0000FF"/>
              </a:solidFill>
              <a:ea typeface="ＭＳ Ｐゴシック" pitchFamily="1" charset="-128"/>
              <a:sym typeface="Arial" pitchFamily="1" charset="0"/>
            </a:endParaRPr>
          </a:p>
          <a:p>
            <a:pPr marL="84640" indent="0">
              <a:buClrTx/>
              <a:buSzPct val="125000"/>
              <a:buNone/>
              <a:tabLst>
                <a:tab pos="940445" algn="l"/>
              </a:tabLst>
            </a:pPr>
            <a:r>
              <a:rPr lang="en-US" sz="2100" dirty="0">
                <a:ea typeface="ＭＳ Ｐゴシック" pitchFamily="1" charset="-128"/>
                <a:sym typeface="Arial" pitchFamily="1" charset="0"/>
              </a:rPr>
              <a:t>DO </a:t>
            </a:r>
            <a:r>
              <a:rPr lang="en-US" sz="2100" dirty="0" smtClean="0">
                <a:ea typeface="ＭＳ Ｐゴシック" pitchFamily="1" charset="-128"/>
                <a:sym typeface="Arial" pitchFamily="1" charset="0"/>
              </a:rPr>
              <a:t>NOT </a:t>
            </a:r>
            <a:r>
              <a:rPr lang="en-US" sz="2100" dirty="0">
                <a:ea typeface="ＭＳ Ｐゴシック" pitchFamily="1" charset="-128"/>
                <a:sym typeface="Arial" pitchFamily="1" charset="0"/>
              </a:rPr>
              <a:t>reenter the building until the 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“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all clear</a:t>
            </a:r>
            <a:r>
              <a:rPr lang="ja-JP" altLang="en-US" sz="2100" dirty="0">
                <a:ea typeface="ＭＳ Ｐゴシック" pitchFamily="1" charset="-128"/>
                <a:sym typeface="Arial" pitchFamily="1" charset="0"/>
              </a:rPr>
              <a:t>”</a:t>
            </a:r>
            <a:r>
              <a:rPr lang="en-US" altLang="ja-JP" sz="2100" dirty="0">
                <a:ea typeface="Arial" pitchFamily="1" charset="0"/>
                <a:sym typeface="Arial" pitchFamily="1" charset="0"/>
              </a:rPr>
              <a:t> signal is given.</a:t>
            </a:r>
            <a:endParaRPr lang="en-US" sz="2100" dirty="0"/>
          </a:p>
          <a:p>
            <a:pPr marL="84640" indent="0">
              <a:buClrTx/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911" y="151672"/>
            <a:ext cx="58392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Summoning emergency responders: </a:t>
            </a:r>
            <a:r>
              <a:rPr lang="en-US" b="1" dirty="0" smtClean="0">
                <a:solidFill>
                  <a:srgbClr val="FF0000"/>
                </a:solidFill>
              </a:rPr>
              <a:t>Red phone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or 402</a:t>
            </a:r>
            <a:r>
              <a:rPr lang="en-US" dirty="0"/>
              <a:t>-</a:t>
            </a:r>
            <a:r>
              <a:rPr lang="en-US" dirty="0" smtClean="0"/>
              <a:t>47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-</a:t>
            </a:r>
            <a:r>
              <a:rPr lang="en-US" b="1" dirty="0" smtClean="0">
                <a:solidFill>
                  <a:srgbClr val="0000FF"/>
                </a:solidFill>
              </a:rPr>
              <a:t>2222</a:t>
            </a:r>
            <a:r>
              <a:rPr lang="en-US" dirty="0"/>
              <a:t> </a:t>
            </a:r>
            <a:r>
              <a:rPr lang="en-US" dirty="0" smtClean="0"/>
              <a:t>or 911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26" y="1430466"/>
            <a:ext cx="3936323" cy="4438273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4863335" y="1430465"/>
            <a:ext cx="3978284" cy="461927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r>
              <a:rPr lang="en-US" sz="2100" i="1" dirty="0">
                <a:latin typeface="Arial"/>
                <a:cs typeface="Arial"/>
              </a:rPr>
              <a:t>Chemical spill, injury, crime, or a threatening person (</a:t>
            </a:r>
            <a:r>
              <a:rPr lang="en-US" sz="2100" b="1" i="1" dirty="0">
                <a:latin typeface="Arial"/>
                <a:cs typeface="Arial"/>
              </a:rPr>
              <a:t>anytime</a:t>
            </a:r>
            <a:r>
              <a:rPr lang="en-US" sz="2100" i="1" dirty="0">
                <a:latin typeface="Arial"/>
                <a:cs typeface="Arial"/>
              </a:rPr>
              <a:t> you feel danger or see danger to others.</a:t>
            </a:r>
          </a:p>
          <a:p>
            <a:pPr lvl="1"/>
            <a:endParaRPr lang="en-US" sz="2100" dirty="0">
              <a:latin typeface="Arial"/>
              <a:cs typeface="Arial"/>
            </a:endParaRPr>
          </a:p>
          <a:p>
            <a:r>
              <a:rPr lang="en-US" sz="2100" u="sng" dirty="0">
                <a:latin typeface="Arial"/>
                <a:cs typeface="Arial"/>
              </a:rPr>
              <a:t>Pick up phone-wait for </a:t>
            </a:r>
            <a:r>
              <a:rPr lang="en-US" sz="2100" u="sng" dirty="0" smtClean="0">
                <a:latin typeface="Arial"/>
                <a:cs typeface="Arial"/>
              </a:rPr>
              <a:t>operator.</a:t>
            </a:r>
            <a:endParaRPr lang="en-US" sz="2100" dirty="0">
              <a:latin typeface="Arial"/>
              <a:cs typeface="Arial"/>
            </a:endParaRPr>
          </a:p>
          <a:p>
            <a:r>
              <a:rPr lang="en-US" sz="2100" dirty="0" smtClean="0">
                <a:latin typeface="Arial"/>
                <a:cs typeface="Arial"/>
              </a:rPr>
              <a:t>Tell </a:t>
            </a:r>
            <a:r>
              <a:rPr lang="en-US" sz="2100" dirty="0">
                <a:latin typeface="Arial"/>
                <a:cs typeface="Arial"/>
              </a:rPr>
              <a:t>him/her: </a:t>
            </a:r>
            <a:endParaRPr lang="en-US" sz="2100" dirty="0" smtClean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the </a:t>
            </a:r>
            <a:r>
              <a:rPr lang="en-US" sz="2100" dirty="0">
                <a:latin typeface="Arial"/>
                <a:cs typeface="Arial"/>
              </a:rPr>
              <a:t>type of </a:t>
            </a:r>
            <a:r>
              <a:rPr lang="en-US" sz="2100" dirty="0" smtClean="0">
                <a:latin typeface="Arial"/>
                <a:cs typeface="Arial"/>
              </a:rPr>
              <a:t>emergency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the </a:t>
            </a:r>
            <a:r>
              <a:rPr lang="en-US" sz="2100" dirty="0">
                <a:latin typeface="Arial"/>
                <a:cs typeface="Arial"/>
              </a:rPr>
              <a:t>location (Hamilton Hall, what floor, what </a:t>
            </a:r>
            <a:r>
              <a:rPr lang="en-US" sz="2100" dirty="0" smtClean="0">
                <a:latin typeface="Arial"/>
                <a:cs typeface="Arial"/>
              </a:rPr>
              <a:t>room)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your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/>
                <a:cs typeface="Arial"/>
              </a:rPr>
              <a:t>any </a:t>
            </a:r>
            <a:r>
              <a:rPr lang="en-US" sz="2100" dirty="0">
                <a:latin typeface="Arial"/>
                <a:cs typeface="Arial"/>
              </a:rPr>
              <a:t>other important facts.</a:t>
            </a:r>
          </a:p>
          <a:p>
            <a:pPr lvl="1"/>
            <a:r>
              <a:rPr lang="en-US" sz="2100" b="1" dirty="0">
                <a:latin typeface="Arial"/>
                <a:cs typeface="Arial"/>
              </a:rPr>
              <a:t>Stay on the line unless you are in danger. </a:t>
            </a:r>
            <a:endParaRPr lang="en-US" sz="2100" dirty="0">
              <a:latin typeface="Arial"/>
              <a:cs typeface="Arial"/>
            </a:endParaRPr>
          </a:p>
        </p:txBody>
      </p:sp>
      <p:pic>
        <p:nvPicPr>
          <p:cNvPr id="8" name="Picture 7" descr="HaH_outline_redphone.p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18" y="1869496"/>
            <a:ext cx="3641208" cy="43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TORNADO alarm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 marL="413796" lvl="1" indent="0">
              <a:buNone/>
            </a:pPr>
            <a:endParaRPr lang="en-US" dirty="0" smtClean="0"/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/>
              </a:rPr>
              <a:t>S</a:t>
            </a:r>
            <a:r>
              <a:rPr lang="en-US" dirty="0" smtClean="0">
                <a:solidFill>
                  <a:srgbClr val="000000"/>
                </a:solidFill>
                <a:ea typeface="ＭＳ Ｐゴシック"/>
              </a:rPr>
              <a:t>eek shelter if you hear the city alarm or if authorities broadcast a tornado warning. </a:t>
            </a:r>
            <a:endParaRPr lang="en-US" dirty="0"/>
          </a:p>
          <a:p>
            <a:pPr lvl="2"/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ornado alarms are tested at 10:15 am one Wed each month  in spring and summer - when the weather is good. If the tornado alarm sounds at exactly 10:15 on a Wednesday, check your phone or computer to see if you need to evacuate. 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North or East </a:t>
            </a:r>
            <a:r>
              <a:rPr lang="en-US" dirty="0"/>
              <a:t>stairs to get to floors 2,3,4 (north end of corridor) or use </a:t>
            </a:r>
            <a:r>
              <a:rPr lang="en-US" b="1" dirty="0"/>
              <a:t>elevator </a:t>
            </a:r>
            <a:r>
              <a:rPr lang="en-US" dirty="0"/>
              <a:t>to get to basement. </a:t>
            </a:r>
          </a:p>
          <a:p>
            <a:pPr lvl="1"/>
            <a:r>
              <a:rPr lang="en-US" dirty="0"/>
              <a:t>STAY AWAY from windows.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A tornado is likely to shatter windows and create flying glass shards</a:t>
            </a:r>
            <a:endParaRPr lang="en-US" dirty="0"/>
          </a:p>
          <a:p>
            <a:pPr lvl="1"/>
            <a:r>
              <a:rPr lang="en-US" dirty="0"/>
              <a:t>DO NOT go outside.</a:t>
            </a:r>
          </a:p>
          <a:p>
            <a:pPr lvl="2"/>
            <a:endParaRPr lang="en-US" dirty="0" smtClean="0">
              <a:solidFill>
                <a:srgbClr val="0000FF"/>
              </a:solidFill>
            </a:endParaRPr>
          </a:p>
          <a:p>
            <a:pPr lvl="2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6632" y="6053572"/>
            <a:ext cx="6477284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pPr marL="0" lvl="2"/>
            <a:r>
              <a:rPr lang="en-US" dirty="0"/>
              <a:t>More information:  http://emergency.unl.edu/procedure/tornado 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  <a:ea typeface="ＭＳ Ｐゴシック"/>
            </a:endParaRPr>
          </a:p>
          <a:p>
            <a:endParaRPr lang="en-US" dirty="0"/>
          </a:p>
        </p:txBody>
      </p:sp>
      <p:pic>
        <p:nvPicPr>
          <p:cNvPr id="2" name="EF TORNADO Message 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10413" y="474250"/>
            <a:ext cx="77409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outages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47350"/>
            <a:ext cx="7498080" cy="238325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Daytime: </a:t>
            </a:r>
            <a:r>
              <a:rPr lang="en-US" sz="2000" dirty="0" smtClean="0">
                <a:ea typeface="ＭＳ Ｐゴシック"/>
              </a:rPr>
              <a:t>call </a:t>
            </a:r>
            <a:r>
              <a:rPr lang="en-US" sz="2000" dirty="0">
                <a:ea typeface="ＭＳ Ｐゴシック"/>
              </a:rPr>
              <a:t>business manager (Dodie Eveleth, 2-5312); </a:t>
            </a:r>
          </a:p>
          <a:p>
            <a:pPr>
              <a:buFont typeface="Arial"/>
              <a:buChar char="•"/>
            </a:pPr>
            <a:r>
              <a:rPr lang="en-US" sz="1800" dirty="0">
                <a:ea typeface="ＭＳ Ｐゴシック"/>
              </a:rPr>
              <a:t>After hours:  </a:t>
            </a:r>
            <a:r>
              <a:rPr lang="en-US" sz="1800" b="1" dirty="0" smtClean="0">
                <a:solidFill>
                  <a:srgbClr val="0000FF"/>
                </a:solidFill>
                <a:ea typeface="ＭＳ Ｐゴシック"/>
              </a:rPr>
              <a:t>2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-2222</a:t>
            </a:r>
            <a:r>
              <a:rPr lang="en-US" sz="1800" dirty="0">
                <a:ea typeface="ＭＳ Ｐゴシック"/>
              </a:rPr>
              <a:t> (402-47</a:t>
            </a:r>
            <a:r>
              <a:rPr lang="en-US" sz="1800" b="1" dirty="0">
                <a:solidFill>
                  <a:srgbClr val="0000FF"/>
                </a:solidFill>
                <a:ea typeface="ＭＳ Ｐゴシック"/>
              </a:rPr>
              <a:t>2-2222</a:t>
            </a:r>
            <a:r>
              <a:rPr lang="en-US" sz="1800" dirty="0">
                <a:ea typeface="ＭＳ Ｐゴシック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2000" dirty="0">
                <a:ea typeface="ＭＳ Ｐゴシック"/>
              </a:rPr>
              <a:t>If a power outage lasts more than a few minutes: </a:t>
            </a:r>
            <a:endParaRPr lang="en-US" sz="2000" dirty="0" smtClean="0">
              <a:ea typeface="ＭＳ Ｐゴシック"/>
            </a:endParaRP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Turn </a:t>
            </a:r>
            <a:r>
              <a:rPr lang="en-US" sz="1600" dirty="0">
                <a:ea typeface="ＭＳ Ｐゴシック"/>
              </a:rPr>
              <a:t>off  equipment </a:t>
            </a:r>
            <a:r>
              <a:rPr lang="en-US" sz="1600" dirty="0" smtClean="0">
                <a:ea typeface="ＭＳ Ｐゴシック"/>
              </a:rPr>
              <a:t>if there could be problems when </a:t>
            </a:r>
            <a:r>
              <a:rPr lang="en-US" sz="1600" dirty="0">
                <a:ea typeface="ＭＳ Ｐゴシック"/>
              </a:rPr>
              <a:t>power is restored</a:t>
            </a:r>
            <a:r>
              <a:rPr lang="en-US" sz="1600" dirty="0" smtClean="0">
                <a:ea typeface="ＭＳ Ｐゴシック"/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 </a:t>
            </a:r>
            <a:r>
              <a:rPr lang="en-US" sz="1600" dirty="0">
                <a:ea typeface="ＭＳ Ｐゴシック"/>
              </a:rPr>
              <a:t>Close </a:t>
            </a:r>
            <a:r>
              <a:rPr lang="en-US" sz="1600" dirty="0" smtClean="0">
                <a:ea typeface="ＭＳ Ｐゴシック"/>
              </a:rPr>
              <a:t>hood sashes. 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Lock </a:t>
            </a:r>
            <a:r>
              <a:rPr lang="en-US" sz="1600" dirty="0">
                <a:ea typeface="ＭＳ Ｐゴシック"/>
              </a:rPr>
              <a:t>all </a:t>
            </a:r>
            <a:r>
              <a:rPr lang="en-US" sz="1600" dirty="0" smtClean="0">
                <a:ea typeface="ＭＳ Ｐゴシック"/>
              </a:rPr>
              <a:t>doors and </a:t>
            </a:r>
            <a:r>
              <a:rPr lang="en-US" sz="1600" b="1" dirty="0" smtClean="0">
                <a:ea typeface="ＭＳ Ｐゴシック"/>
              </a:rPr>
              <a:t>leave</a:t>
            </a:r>
            <a:r>
              <a:rPr lang="en-US" sz="1600" dirty="0" smtClean="0">
                <a:ea typeface="ＭＳ Ｐゴシック"/>
              </a:rPr>
              <a:t> </a:t>
            </a:r>
            <a:r>
              <a:rPr lang="en-US" sz="1600" dirty="0">
                <a:ea typeface="ＭＳ Ｐゴシック"/>
              </a:rPr>
              <a:t>the </a:t>
            </a:r>
            <a:r>
              <a:rPr lang="en-US" sz="1600" dirty="0" smtClean="0">
                <a:ea typeface="ＭＳ Ｐゴシック"/>
              </a:rPr>
              <a:t>building. 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ea typeface="ＭＳ Ｐゴシック"/>
              </a:rPr>
              <a:t>Do </a:t>
            </a:r>
            <a:r>
              <a:rPr lang="en-US" sz="1600" dirty="0">
                <a:ea typeface="ＭＳ Ｐゴシック"/>
              </a:rPr>
              <a:t>not reenter until power is restored.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1500" y="42799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435609" y="3636884"/>
            <a:ext cx="7498080" cy="737632"/>
          </a:xfrm>
          <a:prstGeom prst="rect">
            <a:avLst/>
          </a:prstGeom>
        </p:spPr>
        <p:txBody>
          <a:bodyPr lIns="94044" tIns="47022" rIns="94044" bIns="47022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Major 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chemical spills (more later)</a:t>
            </a:r>
            <a:r>
              <a:rPr lang="en-US" sz="21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rPr>
              <a:t>	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1435609" y="4509532"/>
            <a:ext cx="7498080" cy="2272268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ea typeface="ＭＳ Ｐゴシック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ull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fire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alarm.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Use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red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phone or </a:t>
            </a:r>
            <a:endParaRPr lang="en-US" sz="18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   402-472-2222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to give information about spill.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DO NOT remain in area of spill unless you are ABSOLUTELY SURE you are not in danger.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</a:p>
          <a:p>
            <a:pPr marL="427541" indent="-342900">
              <a:spcBef>
                <a:spcPts val="617"/>
              </a:spcBef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If </a:t>
            </a:r>
            <a:r>
              <a:rPr lang="en-US" sz="14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you can safely remain near the spill, use chairs/tables/trash cans to block off </a:t>
            </a:r>
            <a:r>
              <a:rPr lang="en-US" sz="1400" dirty="0" smtClean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area.</a:t>
            </a:r>
            <a:endParaRPr lang="en-US" sz="1400" dirty="0">
              <a:solidFill>
                <a:srgbClr val="0000FF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7498080" cy="821573"/>
          </a:xfrm>
        </p:spPr>
        <p:txBody>
          <a:bodyPr/>
          <a:lstStyle/>
          <a:p>
            <a:r>
              <a:rPr lang="en-US" dirty="0" smtClean="0"/>
              <a:t>Major Injuries: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8211" y="1066466"/>
            <a:ext cx="7498080" cy="5239084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Call 911 or 402-472-2222 or use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Red</a:t>
            </a:r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phones.</a:t>
            </a:r>
          </a:p>
          <a:p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Bleeding: 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gloves and safety glasses.   </a:t>
            </a: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Apply pressure. </a:t>
            </a: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Yell for help (so someone else can summon ambulance).</a:t>
            </a:r>
          </a:p>
          <a:p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Chemical splashes:</a:t>
            </a:r>
          </a:p>
          <a:p>
            <a:pPr lvl="1"/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Arm or hand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: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 Wash in a sink with lots of water.</a:t>
            </a:r>
          </a:p>
          <a:p>
            <a:pPr lvl="1"/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 eyes 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</a:t>
            </a: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wear goggles!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)-use eyewash with </a:t>
            </a:r>
            <a:r>
              <a:rPr lang="en-US" sz="18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lots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of water.  </a:t>
            </a:r>
          </a:p>
          <a:p>
            <a:pPr lvl="1"/>
            <a:r>
              <a:rPr lang="en-US" sz="18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Remove contaminated clothing! 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Get under the shower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!</a:t>
            </a:r>
            <a:endParaRPr lang="en-US" sz="1800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Once you have removed the chemical, seek medical treatment.  Ask others to bring an MSDS for the chemical.</a:t>
            </a:r>
          </a:p>
          <a:p>
            <a:pPr lvl="1"/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HF burns need special treatment. Do not use HF without special training (contact Safety Committee) and access to special first aid supplies</a:t>
            </a:r>
          </a:p>
          <a:p>
            <a:r>
              <a:rPr lang="en-US" sz="2000" dirty="0" smtClean="0"/>
              <a:t>Nearest hospital: </a:t>
            </a:r>
            <a:r>
              <a:rPr lang="en-US" sz="1800" dirty="0" smtClean="0"/>
              <a:t>Bryan </a:t>
            </a:r>
            <a:r>
              <a:rPr lang="en-US" sz="1800" dirty="0"/>
              <a:t>LGH </a:t>
            </a:r>
            <a:r>
              <a:rPr lang="en-US" sz="1800" dirty="0" smtClean="0"/>
              <a:t>West</a:t>
            </a:r>
            <a:r>
              <a:rPr lang="en-US" sz="1800" dirty="0"/>
              <a:t>, </a:t>
            </a:r>
            <a:r>
              <a:rPr lang="en-US" sz="1800" dirty="0" smtClean="0"/>
              <a:t> 16th </a:t>
            </a:r>
            <a:r>
              <a:rPr lang="en-US" sz="1800" dirty="0"/>
              <a:t>&amp; South Streets)  402-475-1011</a:t>
            </a:r>
          </a:p>
          <a:p>
            <a:pPr lvl="1"/>
            <a:endParaRPr lang="en-US" sz="2000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 smtClean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741362"/>
          </a:xfrm>
        </p:spPr>
        <p:txBody>
          <a:bodyPr/>
          <a:lstStyle/>
          <a:p>
            <a:r>
              <a:rPr lang="en-US" dirty="0" smtClean="0"/>
              <a:t>First Aid-minor injuries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17018" y="1075343"/>
            <a:ext cx="7916671" cy="4800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Every lab should have a first aid kit </a:t>
            </a:r>
          </a:p>
          <a:p>
            <a:pPr marL="376179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Students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with </a:t>
            </a: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minor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injuries may may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go to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the Univ.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Health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Center 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(15</a:t>
            </a:r>
            <a:r>
              <a:rPr lang="en-US" sz="2000" baseline="30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&amp; U,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north of Selleck</a:t>
            </a:r>
            <a:r>
              <a:rPr lang="en-US" sz="20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):  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402-47</a:t>
            </a: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</a:t>
            </a:r>
            <a:r>
              <a:rPr lang="en-US" sz="2000" b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-</a:t>
            </a: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5000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  <a:r>
              <a:rPr lang="en-US" sz="20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Mon-Fri, </a:t>
            </a:r>
            <a:r>
              <a:rPr lang="en-US" sz="20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8-5. </a:t>
            </a:r>
            <a:endParaRPr lang="en-US" sz="2000" b="1" dirty="0" smtClean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2423" y="3953196"/>
            <a:ext cx="7596631" cy="2680286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 marL="0" lvl="1">
              <a:tabLst>
                <a:tab pos="940445" algn="l"/>
              </a:tabLst>
            </a:pPr>
            <a:r>
              <a:rPr lang="en-US" sz="20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Urgent Care Clinics (non emergency injuries).  </a:t>
            </a:r>
            <a:r>
              <a:rPr lang="en-US" sz="2000" i="1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Many-two examples given</a:t>
            </a:r>
            <a:endParaRPr lang="en-US" sz="2000" dirty="0" smtClean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2000" b="1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-</a:t>
            </a:r>
            <a:r>
              <a:rPr lang="en-US" sz="2000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LinCare,  </a:t>
            </a:r>
            <a:r>
              <a:rPr lang="en-US" sz="20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5000 N 26th </a:t>
            </a:r>
            <a:r>
              <a:rPr lang="en-US" sz="2000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St (</a:t>
            </a:r>
            <a:r>
              <a:rPr lang="en-US" sz="2000" dirty="0" smtClean="0">
                <a:latin typeface="Arial"/>
                <a:cs typeface="Arial"/>
              </a:rPr>
              <a:t>402</a:t>
            </a:r>
            <a:r>
              <a:rPr lang="en-US" sz="2000" dirty="0">
                <a:latin typeface="Arial"/>
                <a:cs typeface="Arial"/>
              </a:rPr>
              <a:t>-435-</a:t>
            </a:r>
            <a:r>
              <a:rPr lang="en-US" sz="2000" dirty="0" smtClean="0">
                <a:latin typeface="Arial"/>
                <a:cs typeface="Arial"/>
              </a:rPr>
              <a:t>2060) </a:t>
            </a:r>
          </a:p>
          <a:p>
            <a:pPr marL="0" lvl="1">
              <a:tabLst>
                <a:tab pos="940445" algn="l"/>
              </a:tabLst>
            </a:pPr>
            <a:r>
              <a:rPr lang="en-US" sz="2000" dirty="0" smtClean="0">
                <a:latin typeface="Arial"/>
                <a:cs typeface="Arial"/>
              </a:rPr>
              <a:t>-Heartland </a:t>
            </a:r>
            <a:r>
              <a:rPr lang="en-US" sz="2000" dirty="0">
                <a:latin typeface="Arial"/>
                <a:cs typeface="Arial"/>
              </a:rPr>
              <a:t>Urgent </a:t>
            </a:r>
            <a:r>
              <a:rPr lang="en-US" sz="2000" dirty="0" smtClean="0">
                <a:latin typeface="Arial"/>
                <a:cs typeface="Arial"/>
              </a:rPr>
              <a:t>Care, 965 S. </a:t>
            </a:r>
            <a:r>
              <a:rPr lang="en-US" sz="2000" dirty="0">
                <a:latin typeface="Arial"/>
                <a:cs typeface="Arial"/>
              </a:rPr>
              <a:t>27th Street, Suite </a:t>
            </a:r>
            <a:r>
              <a:rPr lang="en-US" sz="2000" dirty="0" smtClean="0">
                <a:latin typeface="Arial"/>
                <a:cs typeface="Arial"/>
              </a:rPr>
              <a:t>D, 402</a:t>
            </a:r>
            <a:r>
              <a:rPr lang="en-US" sz="2000" dirty="0">
                <a:latin typeface="Arial"/>
                <a:cs typeface="Arial"/>
              </a:rPr>
              <a:t>-477-</a:t>
            </a:r>
            <a:r>
              <a:rPr lang="en-US" sz="2000" dirty="0" smtClean="0">
                <a:latin typeface="Arial"/>
                <a:cs typeface="Arial"/>
              </a:rPr>
              <a:t>3505</a:t>
            </a:r>
            <a:endParaRPr lang="en-US" sz="2000" dirty="0">
              <a:latin typeface="Arial"/>
              <a:cs typeface="Arial"/>
            </a:endParaRPr>
          </a:p>
          <a:p>
            <a:pPr marL="0" lvl="1">
              <a:tabLst>
                <a:tab pos="940445" algn="l"/>
              </a:tabLst>
            </a:pPr>
            <a:endParaRPr lang="en-US" sz="1800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18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More </a:t>
            </a:r>
            <a:r>
              <a:rPr lang="en-US" sz="18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info about </a:t>
            </a:r>
            <a:r>
              <a:rPr lang="en-US" sz="18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injuries:  </a:t>
            </a:r>
            <a:endParaRPr lang="en-US" sz="1800" u="sng" dirty="0" smtClean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 marL="0" lvl="1">
              <a:tabLst>
                <a:tab pos="940445" algn="l"/>
              </a:tabLst>
            </a:pP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2"/>
              </a:rPr>
              <a:t>http://ehs.unl.edu/sop/s-injury.pdf</a:t>
            </a: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 </a:t>
            </a:r>
          </a:p>
          <a:p>
            <a:pPr marL="0" lvl="1">
              <a:tabLst>
                <a:tab pos="940445" algn="l"/>
              </a:tabLst>
            </a:pPr>
            <a:r>
              <a:rPr lang="en-US" sz="16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http</a:t>
            </a:r>
            <a:r>
              <a:rPr lang="en-US" sz="1600" u="sng" dirty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://www.chem.unl.edu/safety/UNL_Chemistry_Injury_Procedures2013.</a:t>
            </a:r>
            <a:r>
              <a:rPr lang="en-US" sz="1600" u="sng" dirty="0" smtClean="0">
                <a:latin typeface="Arial"/>
                <a:ea typeface="ＭＳ Ｐゴシック" pitchFamily="1" charset="-128"/>
                <a:cs typeface="Arial"/>
                <a:sym typeface="Arial" pitchFamily="1" charset="0"/>
                <a:hlinkClick r:id="rId3"/>
              </a:rPr>
              <a:t>pdf</a:t>
            </a:r>
            <a:endParaRPr lang="en-US" sz="1600" u="sng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8" y="2421557"/>
            <a:ext cx="5014831" cy="14168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799680" y="2874466"/>
            <a:ext cx="2209396" cy="42333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35609" y="2590390"/>
            <a:ext cx="236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After hours:  A Health Center nurse can be reached by phone: </a:t>
            </a:r>
          </a:p>
          <a:p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402</a:t>
            </a:r>
            <a:r>
              <a:rPr lang="en-US" sz="1800" dirty="0">
                <a:solidFill>
                  <a:srgbClr val="0000FF"/>
                </a:solidFill>
                <a:latin typeface="Arial"/>
                <a:cs typeface="Arial"/>
              </a:rPr>
              <a:t>-219-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8050</a:t>
            </a:r>
            <a:endParaRPr lang="en-US" sz="18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4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Protective Equipment (PPE). 1 of 2 </a:t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6709" y="1123950"/>
            <a:ext cx="7498080" cy="5181600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  <a:tabLst>
                <a:tab pos="940445" algn="l"/>
              </a:tabLst>
            </a:pPr>
            <a:r>
              <a:rPr lang="en-US" sz="24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Required for work with </a:t>
            </a:r>
            <a:r>
              <a:rPr lang="en-US" sz="24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chemicals: 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Splash goggles or safety glasses 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Use goggles or a face mask when working with splash hazards (particularly corrosive agents or toxic materials)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Additional 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protection may be required for work with </a:t>
            </a:r>
            <a:r>
              <a:rPr lang="en-US" sz="1800" u="sng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lasers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</a:t>
            </a:r>
            <a:r>
              <a:rPr lang="en-US" sz="1800" u="sng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high-intensity UV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. Check </a:t>
            </a: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with your advisor &amp; </a:t>
            </a:r>
            <a:r>
              <a:rPr lang="en-US" sz="18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EHS </a:t>
            </a:r>
            <a:r>
              <a:rPr lang="en-US" sz="18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(SOPs).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 coats</a:t>
            </a:r>
            <a:endParaRPr lang="en-US" sz="20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sz="18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F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ire-resistant cotton (default) or </a:t>
            </a:r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Nomex</a:t>
            </a:r>
            <a:r>
              <a:rPr lang="en-US" sz="1800" i="1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sz="1800" i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(specialized, for use of large volumes of pyrophoric reagents)</a:t>
            </a: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Coats can be kept on while moving between labs but should not otherwise be worn outside lab.</a:t>
            </a:r>
          </a:p>
          <a:p>
            <a:pPr lvl="2">
              <a:spcAft>
                <a:spcPts val="400"/>
              </a:spcAft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Coats supplied to you; swap out when soiled. </a:t>
            </a:r>
          </a:p>
          <a:p>
            <a:pPr lvl="1">
              <a:spcAft>
                <a:spcPts val="400"/>
              </a:spcAft>
              <a:tabLst>
                <a:tab pos="940445" algn="l"/>
              </a:tabLst>
            </a:pPr>
            <a:r>
              <a:rPr lang="en-US" sz="2000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Shoes</a:t>
            </a:r>
            <a:r>
              <a:rPr lang="en-US" sz="2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with continuous tops (no sandals or open toes!)</a:t>
            </a:r>
          </a:p>
          <a:p>
            <a:pPr lvl="1">
              <a:spcAft>
                <a:spcPts val="400"/>
              </a:spcAft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sz="18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Recommended:  long pants</a:t>
            </a:r>
            <a:endParaRPr lang="en-US" sz="18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PPE, part 2: Gloves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68400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Disposable 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nitrile gloves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are often used for 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transient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protection: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/>
              <a:t>Check </a:t>
            </a:r>
            <a:r>
              <a:rPr lang="en-US" dirty="0"/>
              <a:t>the permeability </a:t>
            </a:r>
            <a:r>
              <a:rPr lang="en-US" dirty="0" smtClean="0"/>
              <a:t>of your gloves against the chemical: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://ehs.unl.edu/documents/chemical-</a:t>
            </a:r>
            <a:r>
              <a:rPr lang="en-US" dirty="0" smtClean="0">
                <a:hlinkClick r:id="rId2"/>
              </a:rPr>
              <a:t>safety</a:t>
            </a: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9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Immediately </a:t>
            </a: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replace damaged / contaminated gloves. Grasp the sleeve and pull it towards your fingertips, inside-out.  </a:t>
            </a:r>
            <a:r>
              <a:rPr lang="en-US" sz="19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Wash </a:t>
            </a: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your hands before </a:t>
            </a:r>
            <a:r>
              <a:rPr lang="en-US" sz="19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re-gloving</a:t>
            </a: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 </a:t>
            </a:r>
            <a:endParaRPr lang="en-US" sz="1900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23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Work which will involve handling particularly hazardous materials.</a:t>
            </a:r>
            <a:endParaRPr lang="en-US" sz="2300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Talk carefully with your lab director and/or EHS about any applications that require prolonged exposure or immersion – you may need thicker gloves and compatibility will become 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critical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.</a:t>
            </a: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b="1" dirty="0" smtClean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7846" y="309045"/>
            <a:ext cx="5018186" cy="829733"/>
          </a:xfrm>
        </p:spPr>
        <p:txBody>
          <a:bodyPr>
            <a:noAutofit/>
          </a:bodyPr>
          <a:lstStyle/>
          <a:p>
            <a:r>
              <a:rPr lang="en-US" dirty="0" smtClean="0"/>
              <a:t>Showers and</a:t>
            </a:r>
            <a:r>
              <a:rPr lang="en-US" dirty="0"/>
              <a:t> </a:t>
            </a:r>
            <a:r>
              <a:rPr lang="en-US" dirty="0" smtClean="0"/>
              <a:t>eyewashes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1" y="3530611"/>
            <a:ext cx="3549854" cy="2855912"/>
          </a:xfrm>
        </p:spPr>
        <p:txBody>
          <a:bodyPr>
            <a:noAutofit/>
          </a:bodyPr>
          <a:lstStyle/>
          <a:p>
            <a:pPr marL="84640" indent="0">
              <a:buNone/>
              <a:tabLst>
                <a:tab pos="940445" algn="l"/>
              </a:tabLst>
            </a:pPr>
            <a:r>
              <a:rPr lang="en-US" sz="2100" b="1" dirty="0">
                <a:latin typeface="Arial" charset="0"/>
                <a:ea typeface="ＭＳ Ｐゴシック" charset="0"/>
                <a:sym typeface="Arial" charset="0"/>
              </a:rPr>
              <a:t>Eyewash </a:t>
            </a:r>
            <a:r>
              <a:rPr lang="en-US" sz="2100" b="1" dirty="0" smtClean="0">
                <a:latin typeface="Arial" charset="0"/>
                <a:ea typeface="ＭＳ Ｐゴシック" charset="0"/>
                <a:sym typeface="Arial" charset="0"/>
              </a:rPr>
              <a:t>fountains</a:t>
            </a:r>
            <a:endParaRPr lang="en-US" sz="2100" dirty="0">
              <a:latin typeface="Arial" charset="0"/>
              <a:ea typeface="ＭＳ Ｐゴシック" charset="0"/>
              <a:sym typeface="Arial" charset="0"/>
            </a:endParaRPr>
          </a:p>
          <a:p>
            <a:pPr marL="366773" lvl="1" indent="0">
              <a:buNone/>
              <a:tabLst>
                <a:tab pos="940445" algn="l"/>
              </a:tabLst>
            </a:pPr>
            <a:r>
              <a:rPr lang="en-US" sz="1800" i="1" dirty="0" smtClean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Where is the one closest to you?</a:t>
            </a:r>
          </a:p>
          <a:p>
            <a:pPr marL="253920" lvl="2" indent="0">
              <a:buNone/>
              <a:tabLst>
                <a:tab pos="940445" algn="l"/>
              </a:tabLst>
            </a:pP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Push 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on the handle, flush eyes thoroughly 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(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15 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min!) Rinse 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out fountains weekly. Make sure they remain accessible.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22" y="1312333"/>
            <a:ext cx="1521720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6400" y="1524000"/>
            <a:ext cx="189925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765" y="1911350"/>
            <a:ext cx="11036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69077" y="1407434"/>
            <a:ext cx="3456655" cy="2680286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400" b="1" dirty="0" smtClean="0">
                <a:latin typeface="Arial" charset="0"/>
                <a:ea typeface="ＭＳ Ｐゴシック" charset="0"/>
                <a:sym typeface="Arial" charset="0"/>
              </a:rPr>
              <a:t>Showers</a:t>
            </a:r>
            <a:endParaRPr lang="en-US" sz="2400" dirty="0"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L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ocated just outside or just inside selected doorways </a:t>
            </a: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Where is the nearest one?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To </a:t>
            </a:r>
            <a:r>
              <a:rPr lang="en-US" sz="1800" dirty="0">
                <a:latin typeface="Arial" charset="0"/>
                <a:ea typeface="ＭＳ Ｐゴシック" charset="0"/>
                <a:sym typeface="Arial" charset="0"/>
              </a:rPr>
              <a:t>operate, stand under the shower, and pull down the </a:t>
            </a:r>
            <a:r>
              <a:rPr lang="en-US" sz="1800" dirty="0" smtClean="0">
                <a:latin typeface="Arial" charset="0"/>
                <a:ea typeface="ＭＳ Ｐゴシック" charset="0"/>
                <a:sym typeface="Arial" charset="0"/>
              </a:rPr>
              <a:t>handle 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(overhead rings in some parts of building)</a:t>
            </a:r>
            <a:endParaRPr lang="en-US" sz="1800" dirty="0">
              <a:solidFill>
                <a:srgbClr val="0000FF"/>
              </a:solidFill>
              <a:latin typeface="Arial" charset="0"/>
              <a:ea typeface="ＭＳ Ｐゴシック" charset="0"/>
              <a:sym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8632" y="4745568"/>
            <a:ext cx="42163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•Help the injured person get to the eyewash or shower-don’t worry about the mess</a:t>
            </a:r>
          </a:p>
          <a:p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•Yell for help</a:t>
            </a:r>
          </a:p>
          <a:p>
            <a:r>
              <a:rPr lang="en-US" sz="1800" i="1" dirty="0">
                <a:solidFill>
                  <a:srgbClr val="0000FF"/>
                </a:solidFill>
                <a:latin typeface="Arial"/>
                <a:cs typeface="Arial"/>
              </a:rPr>
              <a:t>•</a:t>
            </a:r>
            <a:r>
              <a:rPr lang="en-US" sz="1800" i="1" dirty="0" smtClean="0">
                <a:solidFill>
                  <a:srgbClr val="0000FF"/>
                </a:solidFill>
                <a:latin typeface="Arial"/>
                <a:cs typeface="Arial"/>
              </a:rPr>
              <a:t>Offer your lab coat if someone needs to remove their clothes. </a:t>
            </a:r>
          </a:p>
        </p:txBody>
      </p:sp>
    </p:spTree>
    <p:extLst>
      <p:ext uri="{BB962C8B-B14F-4D97-AF65-F5344CB8AC3E}">
        <p14:creationId xmlns:p14="http://schemas.microsoft.com/office/powerpoint/2010/main" val="8663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  <p:bldP spid="12" grpId="0"/>
      <p:bldP spid="12" grpId="1"/>
      <p:bldP spid="1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Fires: Fight or leave?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569" y="1417638"/>
            <a:ext cx="7498080" cy="5084762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can fight a fire if: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It is confined to a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small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area and you are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alone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lvl="2">
              <a:tabLst>
                <a:tab pos="940445" algn="l"/>
              </a:tabLs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need someone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as a back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-up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who can call for help.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are in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no danger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You know what is burning and you are either protected from fumes or you are sure there is no danger.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You have a clear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escape path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b="1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Labs, lab books, chemicals and equipment can be replaced-you cannot.   </a:t>
            </a:r>
            <a:endParaRPr lang="en-US" dirty="0" smtClean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Do </a:t>
            </a:r>
            <a:r>
              <a:rPr lang="en-US" b="1" dirty="0" smtClean="0">
                <a:solidFill>
                  <a:srgbClr val="000000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not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attempt to fight a fire that is: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Large or could quickly become large; 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Is making the air hard to breathe (smoke inhalation)</a:t>
            </a:r>
          </a:p>
          <a:p>
            <a:pPr lvl="1">
              <a:buSzPct val="125000"/>
              <a:buFont typeface="Arial" pitchFamily="1" charset="0"/>
              <a:buChar char="•"/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May expose you to hazardous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569" y="4406900"/>
            <a:ext cx="7498080" cy="387350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237" y="368300"/>
            <a:ext cx="1984412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6420" y="1379817"/>
            <a:ext cx="259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http://flavioontivero.weebly.com/uploads/4/5/3/2/45324599/484178135.jpg</a:t>
            </a:r>
          </a:p>
        </p:txBody>
      </p:sp>
    </p:spTree>
    <p:extLst>
      <p:ext uri="{BB962C8B-B14F-4D97-AF65-F5344CB8AC3E}">
        <p14:creationId xmlns:p14="http://schemas.microsoft.com/office/powerpoint/2010/main" val="3794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70404"/>
            <a:ext cx="7498080" cy="5573296"/>
          </a:xfrm>
        </p:spPr>
        <p:txBody>
          <a:bodyPr numCol="2">
            <a:noAutofit/>
          </a:bodyPr>
          <a:lstStyle/>
          <a:p>
            <a:r>
              <a:rPr lang="en-US" sz="2100" dirty="0"/>
              <a:t>Required training</a:t>
            </a:r>
          </a:p>
          <a:p>
            <a:r>
              <a:rPr lang="en-US" sz="2100" dirty="0"/>
              <a:t>Overarching principles </a:t>
            </a:r>
            <a:endParaRPr lang="en-US" sz="2100" dirty="0" smtClean="0"/>
          </a:p>
          <a:p>
            <a:r>
              <a:rPr lang="en-US" sz="2100" dirty="0" smtClean="0"/>
              <a:t>Risk Assessment</a:t>
            </a:r>
            <a:endParaRPr lang="en-US" sz="2100" dirty="0"/>
          </a:p>
          <a:p>
            <a:r>
              <a:rPr lang="en-US" sz="2100" dirty="0" smtClean="0"/>
              <a:t>Required practices </a:t>
            </a:r>
            <a:endParaRPr lang="en-US" sz="2100" dirty="0"/>
          </a:p>
          <a:p>
            <a:r>
              <a:rPr lang="en-US" sz="2100" dirty="0"/>
              <a:t>Alarms and evacuation </a:t>
            </a:r>
          </a:p>
          <a:p>
            <a:r>
              <a:rPr lang="en-US" sz="2100" dirty="0"/>
              <a:t>Safety Equipment: Eyewashes and Showers</a:t>
            </a:r>
          </a:p>
          <a:p>
            <a:r>
              <a:rPr lang="en-US" sz="2100" dirty="0"/>
              <a:t>First Aid /Health Center</a:t>
            </a:r>
          </a:p>
          <a:p>
            <a:r>
              <a:rPr lang="en-US" sz="2100" dirty="0"/>
              <a:t>Fire Safety </a:t>
            </a:r>
          </a:p>
          <a:p>
            <a:r>
              <a:rPr lang="en-US" sz="2100" dirty="0"/>
              <a:t>Personal </a:t>
            </a:r>
            <a:r>
              <a:rPr lang="en-US" sz="2100" dirty="0" smtClean="0"/>
              <a:t>protective equip.</a:t>
            </a:r>
            <a:endParaRPr lang="en-US" sz="2100" dirty="0"/>
          </a:p>
          <a:p>
            <a:r>
              <a:rPr lang="en-US" sz="2100" dirty="0"/>
              <a:t>Fume hoods  </a:t>
            </a:r>
          </a:p>
          <a:p>
            <a:r>
              <a:rPr lang="en-US" sz="2100" dirty="0"/>
              <a:t>Safety Data </a:t>
            </a:r>
            <a:r>
              <a:rPr lang="en-US" sz="2100" dirty="0" smtClean="0"/>
              <a:t>Sheets, </a:t>
            </a:r>
            <a:r>
              <a:rPr lang="en-US" sz="2100" dirty="0" err="1" smtClean="0"/>
              <a:t>etc</a:t>
            </a:r>
            <a:endParaRPr lang="en-US" sz="2100" dirty="0" smtClean="0"/>
          </a:p>
          <a:p>
            <a:r>
              <a:rPr lang="en-US" sz="2100" dirty="0" smtClean="0"/>
              <a:t>Chemical handling/storage</a:t>
            </a:r>
            <a:r>
              <a:rPr lang="en-US" sz="2100" dirty="0"/>
              <a:t> </a:t>
            </a:r>
          </a:p>
          <a:p>
            <a:r>
              <a:rPr lang="en-US" sz="2100" dirty="0"/>
              <a:t>Chemical </a:t>
            </a:r>
            <a:r>
              <a:rPr lang="en-US" sz="2100" dirty="0" smtClean="0"/>
              <a:t>Spills</a:t>
            </a:r>
          </a:p>
          <a:p>
            <a:r>
              <a:rPr lang="en-US" sz="2100" dirty="0" smtClean="0"/>
              <a:t>Radiation Safety </a:t>
            </a:r>
          </a:p>
          <a:p>
            <a:r>
              <a:rPr lang="en-US" sz="2100" dirty="0" smtClean="0"/>
              <a:t>Biosafety</a:t>
            </a:r>
            <a:endParaRPr lang="en-US" sz="2100" dirty="0"/>
          </a:p>
          <a:p>
            <a:r>
              <a:rPr lang="en-US" sz="2100" dirty="0"/>
              <a:t>Floods and Flood Prevention</a:t>
            </a:r>
          </a:p>
          <a:p>
            <a:r>
              <a:rPr lang="en-US" sz="2100" dirty="0"/>
              <a:t>Electrical Hazards</a:t>
            </a:r>
          </a:p>
          <a:p>
            <a:r>
              <a:rPr lang="en-US" sz="2100" dirty="0"/>
              <a:t>Personal Safety/Crime </a:t>
            </a:r>
          </a:p>
          <a:p>
            <a:r>
              <a:rPr lang="en-US" sz="2100" dirty="0"/>
              <a:t>Links and </a:t>
            </a:r>
            <a:r>
              <a:rPr lang="en-US" sz="2100" dirty="0" smtClean="0"/>
              <a:t>Resources</a:t>
            </a:r>
          </a:p>
          <a:p>
            <a:r>
              <a:rPr lang="en-US" sz="2100" dirty="0" smtClean="0"/>
              <a:t>Cryogens </a:t>
            </a:r>
          </a:p>
          <a:p>
            <a:r>
              <a:rPr lang="en-US" sz="2100" dirty="0" smtClean="0"/>
              <a:t>Discussion of common lab accidents/incidents.</a:t>
            </a:r>
            <a:r>
              <a:rPr lang="en-US" sz="2100" dirty="0"/>
              <a:t>	</a:t>
            </a:r>
          </a:p>
          <a:p>
            <a:pPr>
              <a:tabLst>
                <a:tab pos="940445" algn="l"/>
              </a:tabLst>
            </a:pP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Assessments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Training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(Brief) homework on safety equipment</a:t>
            </a:r>
            <a:endParaRPr lang="en-US" sz="18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Fire: Sounding the alarm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421790"/>
            <a:ext cx="7498080" cy="4800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For anything more than a very small fire: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alert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your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coworkers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(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yell!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):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close the doors to the area </a:t>
            </a:r>
            <a:r>
              <a:rPr lang="en-US" b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leave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;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pull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the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the nearest fire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alarm (near each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stairwell)</a:t>
            </a:r>
          </a:p>
          <a:p>
            <a:pPr lvl="1"/>
            <a:r>
              <a:rPr lang="en-US" i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If </a:t>
            </a:r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you can’t safely get to an alarm on your floor, wait and </a:t>
            </a:r>
            <a:r>
              <a:rPr lang="en-US" i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call </a:t>
            </a:r>
            <a:r>
              <a:rPr lang="en-US" b="1" i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402-472-2222  or 911 </a:t>
            </a:r>
            <a:r>
              <a:rPr lang="en-US" i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from </a:t>
            </a:r>
            <a:r>
              <a:rPr lang="en-US" i="1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outside.</a:t>
            </a:r>
          </a:p>
          <a:p>
            <a:endParaRPr lang="en-US" i="1" dirty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Once you exit the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building</a:t>
            </a: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Call 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402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-472-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2222 or 911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and give the operator more information about the location of the fire. </a:t>
            </a:r>
            <a:endParaRPr lang="en-US" dirty="0" smtClean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 lvl="1"/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When firefighters respond, identify yourself and offer to provide information about the location of the fire. </a:t>
            </a:r>
          </a:p>
          <a:p>
            <a:pPr marL="413796" lvl="1" indent="0">
              <a:buNone/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 Extinguishers in Hamilton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0371" y="1356628"/>
            <a:ext cx="2887343" cy="4689258"/>
          </a:xfrm>
        </p:spPr>
        <p:txBody>
          <a:bodyPr>
            <a:noAutofit/>
          </a:bodyPr>
          <a:lstStyle/>
          <a:p>
            <a:pPr marL="244475" lvl="1" indent="-244475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Found in most labs and in multiple locations in hallways.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Distinguish by large cone or “horn” nozzle on CO</a:t>
            </a:r>
            <a:r>
              <a:rPr lang="en-US" baseline="-25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marL="244475" lvl="1" indent="-244475">
              <a:tabLst>
                <a:tab pos="94044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Choice will depend on nature of fire</a:t>
            </a:r>
            <a:r>
              <a:rPr lang="en-US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(next page)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0661" y="4720240"/>
            <a:ext cx="5253028" cy="2033955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100" b="1" dirty="0">
                <a:latin typeface="Arial"/>
                <a:ea typeface="ＭＳ Ｐゴシック" pitchFamily="1" charset="-128"/>
                <a:cs typeface="Arial"/>
                <a:sym typeface="Arial Bold" pitchFamily="1" charset="0"/>
              </a:rPr>
              <a:t>To use: (either type)</a:t>
            </a:r>
            <a:endParaRPr lang="en-US" sz="2100" b="1" dirty="0">
              <a:latin typeface="Arial"/>
              <a:ea typeface="ＭＳ Ｐゴシック" pitchFamily="1" charset="-128"/>
              <a:cs typeface="Arial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1. Twist and break plastic retaining strap;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2. Pull out pin;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3. Point nozzle at base of fire;</a:t>
            </a:r>
          </a:p>
          <a:p>
            <a:pPr>
              <a:tabLst>
                <a:tab pos="940445" algn="l"/>
              </a:tabLst>
            </a:pPr>
            <a:r>
              <a:rPr lang="en-US" sz="2100" dirty="0">
                <a:latin typeface="Arial"/>
                <a:ea typeface="ＭＳ Ｐゴシック" pitchFamily="1" charset="-128"/>
                <a:cs typeface="Arial"/>
                <a:sym typeface="Arial" pitchFamily="1" charset="0"/>
              </a:rPr>
              <a:t>4. Squeeze handles together to operate</a:t>
            </a:r>
          </a:p>
          <a:p>
            <a:endParaRPr lang="en-US" sz="2100" dirty="0">
              <a:latin typeface="Arial"/>
              <a:cs typeface="Arial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700" y="1530423"/>
            <a:ext cx="1667406" cy="31898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1466923"/>
            <a:ext cx="1739900" cy="3259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76636" y="1033462"/>
            <a:ext cx="197246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Carbon dioxide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8368" y="710296"/>
            <a:ext cx="2010936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Dry powder aka</a:t>
            </a:r>
          </a:p>
          <a:p>
            <a:r>
              <a:rPr lang="en-US" b="1" dirty="0" smtClean="0">
                <a:latin typeface="Arial"/>
                <a:cs typeface="Arial"/>
              </a:rPr>
              <a:t>“dry chemical”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43700" y="1730595"/>
            <a:ext cx="850900" cy="167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496456" y="1616293"/>
            <a:ext cx="698500" cy="33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44106" y="1469123"/>
            <a:ext cx="1329795" cy="679738"/>
          </a:xfrm>
          <a:prstGeom prst="rect">
            <a:avLst/>
          </a:prstGeom>
        </p:spPr>
        <p:txBody>
          <a:bodyPr wrap="square" lIns="94044" tIns="47022" rIns="94044" bIns="47022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</a:rPr>
              <a:t>PIN</a:t>
            </a:r>
          </a:p>
          <a:p>
            <a:pPr lvl="0" algn="ctr"/>
            <a:r>
              <a:rPr lang="en-US" b="1" dirty="0" smtClean="0">
                <a:solidFill>
                  <a:srgbClr val="FF0000"/>
                </a:solidFill>
              </a:rPr>
              <a:t>(release)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extinguisher should I use?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Carbon dioxide: </a:t>
            </a:r>
            <a:endParaRPr lang="en-US" b="1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Excellent all purpose fire extinguisher;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Can be used for 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small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solvent or paper fires.</a:t>
            </a:r>
          </a:p>
          <a:p>
            <a:pPr lvl="1">
              <a:tabLst>
                <a:tab pos="940445" algn="l"/>
              </a:tabLst>
            </a:pP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Must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be used for fires around electronics;</a:t>
            </a:r>
            <a:endParaRPr lang="en-US" u="sng" dirty="0" smtClean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Dry powder: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Will “knock down” most solvent and chemical fires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when CO</a:t>
            </a:r>
            <a:r>
              <a:rPr lang="en-US" baseline="-25000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2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would react with the burning material</a:t>
            </a:r>
            <a:r>
              <a:rPr lang="en-US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(e.g., sodium).</a:t>
            </a:r>
          </a:p>
          <a:p>
            <a:pPr lvl="1">
              <a:tabLst>
                <a:tab pos="940445" algn="l"/>
              </a:tabLst>
            </a:pPr>
            <a:r>
              <a:rPr lang="en-US" b="1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Never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on people.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After using a dry powder extinguisher, turn off computers and electrical equipment to minimize damage.</a:t>
            </a:r>
          </a:p>
          <a:p>
            <a:pPr>
              <a:tabLst>
                <a:tab pos="940445" algn="l"/>
              </a:tabLst>
            </a:pPr>
            <a:endParaRPr lang="en-US" dirty="0"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Fume Hoods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360982"/>
            <a:ext cx="749808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Toxic, flammable, or corrosive materials must be handled in a fume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hood.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Do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allow gloves, paper towels, plastic, or foil to 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be sucked into the back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of the hood.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Minimize use for storage.  Place bulky equipment towards the rear of the hood and allow ≥ 2” beneath for air flow.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Work as far inside the hood as possible and try to minimize the amount the sash is open. 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a hood does not appear to be working well or if alarm is sounding, contact 2-1550 or the building manager.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Do not use perchloric acid or radioisotopes without permission from EHS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sz="19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3366FF"/>
                </a:solidFill>
                <a:ea typeface="ＭＳ Ｐゴシック" charset="0"/>
                <a:sym typeface="Arial" charset="0"/>
              </a:rPr>
              <a:t>EHS SOP Laboratory Hood/Cabinet Identification &amp; Use, http://ehs.unl.edu/sop/s-lab_hood_use.pdf</a:t>
            </a:r>
          </a:p>
          <a:p>
            <a:pPr lvl="1">
              <a:tabLst>
                <a:tab pos="940445" algn="l"/>
              </a:tabLst>
            </a:pPr>
            <a:endParaRPr lang="en-US" sz="19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Chemicals:  What is a  hazardous material?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Answer:  anything that is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flammable, corrosive,  reactive, strongly oxidizing, toxic/carcinogenic</a:t>
            </a:r>
            <a:r>
              <a:rPr lang="is-I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….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or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breaks down to give species with any of the above categories. </a:t>
            </a:r>
          </a:p>
          <a:p>
            <a:pPr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Think of some common examples: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Flammability: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Corrosive?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Toxicity?</a:t>
            </a: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Releases flammable or toxic gases upon heating?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The concept of a hazardous material will be very important for transport/use/storage/disposal!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endParaRPr lang="en-US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Transport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0466" y="1176867"/>
            <a:ext cx="7643223" cy="2362200"/>
          </a:xfrm>
        </p:spPr>
        <p:txBody>
          <a:bodyPr>
            <a:noAutofit/>
          </a:bodyPr>
          <a:lstStyle/>
          <a:p>
            <a:r>
              <a:rPr lang="en-US" dirty="0" smtClean="0"/>
              <a:t>Transport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u="sng" dirty="0" smtClean="0"/>
              <a:t>any</a:t>
            </a:r>
            <a:r>
              <a:rPr lang="en-US" dirty="0" smtClean="0"/>
              <a:t> hazardous materials </a:t>
            </a:r>
            <a:r>
              <a:rPr lang="en-US" u="sng" dirty="0" smtClean="0"/>
              <a:t>outside of your lab</a:t>
            </a:r>
            <a:r>
              <a:rPr lang="en-US" dirty="0" smtClean="0"/>
              <a:t> requires secondary containment, which can be either a specialized container or a sturdy plastic pail.  </a:t>
            </a:r>
            <a:r>
              <a:rPr lang="en-US" i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Would </a:t>
            </a:r>
            <a:r>
              <a:rPr lang="en-US" i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you want to be on the elevator when someone dropped a bottle of solvent</a:t>
            </a:r>
            <a:r>
              <a:rPr lang="en-US" i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?   </a:t>
            </a:r>
            <a:endParaRPr lang="en-US" i="1" dirty="0">
              <a:solidFill>
                <a:srgbClr val="0000FF"/>
              </a:solidFill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8466" y="4074170"/>
            <a:ext cx="41930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1"/>
            <a:r>
              <a:rPr lang="en-US" sz="2400" i="1" dirty="0" smtClean="0"/>
              <a:t>Shipping crate (for example, transporting from stockroom) “counts” as a secondary container.</a:t>
            </a:r>
            <a:endParaRPr lang="en-US" sz="2400" i="1" dirty="0">
              <a:solidFill>
                <a:srgbClr val="0000FF"/>
              </a:solidFill>
              <a:latin typeface="Arial"/>
              <a:ea typeface="ＭＳ Ｐゴシック" pitchFamily="1" charset="-128"/>
              <a:cs typeface="Arial"/>
              <a:sym typeface="Arial Bold" pitchFamily="1" charset="0"/>
            </a:endParaRPr>
          </a:p>
        </p:txBody>
      </p:sp>
      <p:pic>
        <p:nvPicPr>
          <p:cNvPr id="5" name="Picture 4" descr="safe_transpo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555" y="3467515"/>
            <a:ext cx="1644952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Storage:  the quick version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19200"/>
            <a:ext cx="7498080" cy="4800600"/>
          </a:xfrm>
          <a:noFill/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Flammable solvents</a:t>
            </a:r>
            <a:endParaRPr lang="en-US" dirty="0"/>
          </a:p>
          <a:p>
            <a:pPr lvl="1"/>
            <a:r>
              <a:rPr lang="en-US" dirty="0" smtClean="0"/>
              <a:t>Large quantities in safety containers or in safety cabinets. </a:t>
            </a:r>
          </a:p>
          <a:p>
            <a:r>
              <a:rPr lang="en-US" dirty="0" smtClean="0"/>
              <a:t>Segregate by hazard: </a:t>
            </a:r>
          </a:p>
          <a:p>
            <a:pPr lvl="1"/>
            <a:r>
              <a:rPr lang="en-US" sz="2000" u="sng" dirty="0" smtClean="0"/>
              <a:t>Oxidizers:</a:t>
            </a:r>
            <a:r>
              <a:rPr lang="en-US" sz="2000" dirty="0" smtClean="0"/>
              <a:t>   Separate from flammables, reducing agents</a:t>
            </a:r>
            <a:endParaRPr lang="en-US" sz="2000" u="sng" dirty="0" smtClean="0"/>
          </a:p>
          <a:p>
            <a:pPr lvl="1"/>
            <a:r>
              <a:rPr lang="en-US" sz="2000" u="sng" dirty="0" smtClean="0"/>
              <a:t>Water Reactive:</a:t>
            </a:r>
            <a:r>
              <a:rPr lang="en-US" sz="2000" dirty="0" smtClean="0"/>
              <a:t> Protect from water, segregate from flammables and oxidizers.</a:t>
            </a:r>
          </a:p>
          <a:p>
            <a:pPr lvl="1"/>
            <a:r>
              <a:rPr lang="en-US" sz="2000" u="sng" dirty="0" smtClean="0"/>
              <a:t>Inorganic Acids:</a:t>
            </a:r>
            <a:r>
              <a:rPr lang="en-US" sz="2000" dirty="0" smtClean="0"/>
              <a:t> Segregate from organic acids, flammables.</a:t>
            </a:r>
            <a:endParaRPr lang="en-US" sz="2000" u="sng" dirty="0"/>
          </a:p>
          <a:p>
            <a:pPr lvl="1"/>
            <a:r>
              <a:rPr lang="en-US" sz="2000" u="sng" dirty="0" smtClean="0"/>
              <a:t>Toxics:</a:t>
            </a:r>
            <a:r>
              <a:rPr lang="en-US" sz="2000" dirty="0" smtClean="0"/>
              <a:t> (includes carcinogens).  Segregate, protect from cross-reactions.  </a:t>
            </a:r>
            <a:r>
              <a:rPr lang="en-US" sz="2000" i="1" dirty="0" smtClean="0">
                <a:solidFill>
                  <a:srgbClr val="0000FF"/>
                </a:solidFill>
              </a:rPr>
              <a:t>Would you want to be in a lab where sodium cyanide and sulfuric acid were stored together? 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Segregation can be based upon secondary containers (tubs)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more details, ask a Safety Committee member or see the EHS SOP: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4563630" cy="1143000"/>
          </a:xfrm>
        </p:spPr>
        <p:txBody>
          <a:bodyPr/>
          <a:lstStyle/>
          <a:p>
            <a:r>
              <a:rPr lang="en-US" dirty="0" smtClean="0"/>
              <a:t>Peroxide</a:t>
            </a:r>
            <a:r>
              <a:rPr lang="en-US" dirty="0"/>
              <a:t> </a:t>
            </a:r>
            <a:r>
              <a:rPr lang="en-US" dirty="0" smtClean="0"/>
              <a:t>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19349" y="1752600"/>
            <a:ext cx="7498080" cy="4800600"/>
          </a:xfrm>
        </p:spPr>
        <p:txBody>
          <a:bodyPr>
            <a:noAutofit/>
          </a:bodyPr>
          <a:lstStyle/>
          <a:p>
            <a:r>
              <a:rPr lang="en-US" sz="2200" dirty="0" smtClean="0">
                <a:ea typeface="ＭＳ Ｐゴシック" pitchFamily="1" charset="-128"/>
                <a:sym typeface="Arial Bold" pitchFamily="1" charset="0"/>
              </a:rPr>
              <a:t>Some reagents may form shock-sensitive </a:t>
            </a:r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and explosive </a:t>
            </a:r>
            <a:r>
              <a:rPr lang="en-US" sz="2200" b="1" dirty="0">
                <a:solidFill>
                  <a:srgbClr val="0000FF"/>
                </a:solidFill>
                <a:ea typeface="ＭＳ Ｐゴシック" pitchFamily="1" charset="-128"/>
                <a:sym typeface="Arial Bold" pitchFamily="1" charset="0"/>
              </a:rPr>
              <a:t>peroxides</a:t>
            </a:r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sz="2200" dirty="0" smtClean="0">
                <a:ea typeface="ＭＳ Ｐゴシック" pitchFamily="1" charset="-128"/>
                <a:sym typeface="Arial Bold" pitchFamily="1" charset="0"/>
              </a:rPr>
              <a:t>upon prolonged exposure </a:t>
            </a:r>
            <a:r>
              <a:rPr lang="en-US" sz="2200" dirty="0">
                <a:ea typeface="ＭＳ Ｐゴシック" pitchFamily="1" charset="-128"/>
                <a:sym typeface="Arial Bold" pitchFamily="1" charset="0"/>
              </a:rPr>
              <a:t>to oxygen or </a:t>
            </a:r>
            <a:r>
              <a:rPr lang="en-US" sz="2200" dirty="0" smtClean="0">
                <a:ea typeface="ＭＳ Ｐゴシック" pitchFamily="1" charset="-128"/>
                <a:sym typeface="Arial Bold" pitchFamily="1" charset="0"/>
              </a:rPr>
              <a:t>air.</a:t>
            </a:r>
          </a:p>
          <a:p>
            <a:pPr lvl="1"/>
            <a:r>
              <a:rPr lang="en-US" sz="1800" u="sng" dirty="0" smtClean="0">
                <a:ea typeface="ＭＳ Ｐゴシック" pitchFamily="1" charset="-128"/>
                <a:sym typeface="Arial Bold" pitchFamily="1" charset="0"/>
              </a:rPr>
              <a:t>The peroxides may explode or decompose violently upon </a:t>
            </a:r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 concentration, heating or friction. </a:t>
            </a:r>
            <a:r>
              <a:rPr lang="en-US" sz="1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Our most serious accident in the past 25 years involved peroxides. </a:t>
            </a:r>
            <a:endParaRPr lang="en-US" sz="1800" dirty="0">
              <a:ea typeface="ＭＳ Ｐゴシック" pitchFamily="1" charset="-128"/>
              <a:sym typeface="Arial Bold" pitchFamily="1" charset="0"/>
            </a:endParaRPr>
          </a:p>
          <a:p>
            <a:pPr lvl="1"/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Diethyl ether (“ether”) tetrahydrofuran (THF), 1,4-dioxane, and cumene are notorious but other chemicals (isopropanol, potassium) can also be a problem.</a:t>
            </a:r>
          </a:p>
          <a:p>
            <a:pPr lvl="1"/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Reagents or solvents which may form peroxides (e.g. THF) must be dated upon opening.  Once opened, containers must be tested (“peroxide test strips) every 180 days or else discarded.  </a:t>
            </a:r>
          </a:p>
          <a:p>
            <a:pPr marL="413796" lvl="1" indent="0">
              <a:buNone/>
            </a:pPr>
            <a:r>
              <a:rPr lang="en-US" sz="1800" dirty="0" smtClean="0">
                <a:ea typeface="ＭＳ Ｐゴシック" pitchFamily="1" charset="-128"/>
                <a:sym typeface="Arial Bold" pitchFamily="1" charset="0"/>
              </a:rPr>
              <a:t>See “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Use and Storage of Peroxide-Forming Chemicals”  (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) or ask a Safety Committee member for more info. </a:t>
            </a:r>
          </a:p>
          <a:p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71" y="160338"/>
            <a:ext cx="967619" cy="10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14" y="147638"/>
            <a:ext cx="97971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Chemicals: Gas Cylinders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8041" y="1447800"/>
            <a:ext cx="5079491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Can have </a:t>
            </a:r>
            <a:r>
              <a:rPr lang="en-US" b="1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&gt; 100 atm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of pressure! If the regulator is snapped off, the cylinder can become a rocket.* A protective 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cap</a:t>
            </a:r>
            <a:r>
              <a:rPr lang="en-US" b="1" dirty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is required for storage or transport. </a:t>
            </a:r>
          </a:p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</a:t>
            </a:r>
            <a:r>
              <a:rPr lang="en-US" dirty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G</a:t>
            </a: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as cylinders need to be secured in the lab with a </a:t>
            </a:r>
            <a:r>
              <a:rPr lang="en-US" b="1" dirty="0" smtClean="0">
                <a:solidFill>
                  <a:srgbClr val="0000FF"/>
                </a:solidFill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strap or chain.</a:t>
            </a:r>
            <a:endParaRPr lang="en-US" dirty="0" smtClean="0">
              <a:latin typeface="Arial Bold" pitchFamily="1" charset="0"/>
              <a:ea typeface="ＭＳ Ｐゴシック" pitchFamily="1" charset="-128"/>
              <a:sym typeface="Arial Bold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dirty="0" smtClean="0">
                <a:latin typeface="Arial Bold" pitchFamily="1" charset="0"/>
                <a:ea typeface="ＭＳ Ｐゴシック" pitchFamily="1" charset="-128"/>
                <a:sym typeface="Arial Bold" pitchFamily="1" charset="0"/>
              </a:rPr>
              <a:t> Cylinders must be transported using a cart and must be secured with a strap or chain. </a:t>
            </a:r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164" y="1417638"/>
            <a:ext cx="1837486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 flipV="1">
            <a:off x="5882106" y="4216400"/>
            <a:ext cx="1115595" cy="1149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223001" y="2032000"/>
            <a:ext cx="7874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48010" y="5677572"/>
            <a:ext cx="3065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*great video on </a:t>
            </a:r>
            <a:r>
              <a:rPr lang="en-US" dirty="0"/>
              <a:t>this: http://mythresults.com/episode63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3239" y="487362"/>
            <a:ext cx="7760450" cy="681038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2400" dirty="0" smtClean="0"/>
              <a:t>Chemical labeling:  Requirements vary with container and usage: </a:t>
            </a:r>
            <a:r>
              <a:rPr lang="en-US" sz="2000" dirty="0" smtClean="0">
                <a:solidFill>
                  <a:srgbClr val="0000FF"/>
                </a:solidFill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</a:rPr>
              <a:t>ehs.unl.edu</a:t>
            </a:r>
            <a:r>
              <a:rPr lang="en-US" sz="2000" dirty="0" smtClean="0">
                <a:solidFill>
                  <a:srgbClr val="0000FF"/>
                </a:solidFill>
              </a:rPr>
              <a:t>/sop/s-</a:t>
            </a:r>
            <a:r>
              <a:rPr lang="en-US" sz="2000" dirty="0" err="1" smtClean="0">
                <a:solidFill>
                  <a:srgbClr val="0000FF"/>
                </a:solidFill>
              </a:rPr>
              <a:t>chemlabelguideline.pdf</a:t>
            </a:r>
            <a:r>
              <a:rPr lang="en-US" sz="2000" dirty="0" smtClean="0">
                <a:solidFill>
                  <a:srgbClr val="0000FF"/>
                </a:solidFill>
              </a:rPr>
              <a:t/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400" dirty="0"/>
              <a:t>
</a:t>
            </a:r>
            <a:r>
              <a:rPr lang="en-US" sz="2400" dirty="0" smtClean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3239" y="1198562"/>
            <a:ext cx="7760450" cy="5322888"/>
          </a:xfrm>
        </p:spPr>
        <p:txBody>
          <a:bodyPr>
            <a:noAutofit/>
          </a:bodyPr>
          <a:lstStyle/>
          <a:p>
            <a:pPr lvl="1">
              <a:tabLst>
                <a:tab pos="940445" algn="l"/>
              </a:tabLst>
            </a:pPr>
            <a:r>
              <a:rPr lang="en-US" sz="2000" b="1" dirty="0" smtClean="0">
                <a:ea typeface="ＭＳ Ｐゴシック" charset="0"/>
                <a:sym typeface="Arial" charset="0"/>
              </a:rPr>
              <a:t>Commercial</a:t>
            </a:r>
            <a:r>
              <a:rPr lang="en-US" sz="2000" dirty="0" smtClean="0">
                <a:ea typeface="ＭＳ Ｐゴシック" charset="0"/>
                <a:sym typeface="Arial" charset="0"/>
              </a:rPr>
              <a:t> containers</a:t>
            </a:r>
          </a:p>
          <a:p>
            <a:pPr lvl="2">
              <a:tabLst>
                <a:tab pos="940445" algn="l"/>
              </a:tabLst>
            </a:pPr>
            <a:r>
              <a:rPr lang="en-US" sz="1800" dirty="0">
                <a:ea typeface="ＭＳ Ｐゴシック" charset="0"/>
                <a:sym typeface="Arial" charset="0"/>
              </a:rPr>
              <a:t>M</a:t>
            </a:r>
            <a:r>
              <a:rPr lang="en-US" sz="1800" dirty="0" smtClean="0">
                <a:ea typeface="ＭＳ Ｐゴシック" charset="0"/>
                <a:sym typeface="Arial" charset="0"/>
              </a:rPr>
              <a:t>ust have full name, CAS #, hazard pictograms, etc.). Original label must not be removed or altered.</a:t>
            </a:r>
          </a:p>
          <a:p>
            <a:pPr lvl="2">
              <a:tabLst>
                <a:tab pos="940445" algn="l"/>
              </a:tabLst>
            </a:pPr>
            <a:endParaRPr lang="en-US" sz="1800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000" b="1" dirty="0" smtClean="0">
                <a:ea typeface="ＭＳ Ｐゴシック" charset="0"/>
                <a:sym typeface="Arial" charset="0"/>
              </a:rPr>
              <a:t>Durable</a:t>
            </a:r>
            <a:r>
              <a:rPr lang="en-US" sz="2000" dirty="0" smtClean="0">
                <a:ea typeface="ＭＳ Ｐゴシック" charset="0"/>
                <a:sym typeface="Arial" charset="0"/>
              </a:rPr>
              <a:t> </a:t>
            </a:r>
            <a:r>
              <a:rPr lang="en-US" sz="2000" dirty="0">
                <a:ea typeface="ＭＳ Ｐゴシック" charset="0"/>
                <a:sym typeface="Arial" charset="0"/>
              </a:rPr>
              <a:t>containers </a:t>
            </a:r>
            <a:r>
              <a:rPr lang="en-US" sz="2000" dirty="0" smtClean="0">
                <a:ea typeface="ＭＳ Ｐゴシック" charset="0"/>
                <a:sym typeface="Arial" charset="0"/>
              </a:rPr>
              <a:t>(</a:t>
            </a:r>
            <a:r>
              <a:rPr lang="en-US" sz="2000" i="1" dirty="0" smtClean="0">
                <a:ea typeface="ＭＳ Ｐゴシック" charset="0"/>
                <a:sym typeface="Arial" charset="0"/>
              </a:rPr>
              <a:t>more detail next page)</a:t>
            </a:r>
            <a:endParaRPr lang="en-US" sz="2000" dirty="0" smtClean="0"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ea typeface="ＭＳ Ｐゴシック" charset="0"/>
                <a:sym typeface="Arial" charset="0"/>
              </a:rPr>
              <a:t>You prepare; kept &gt; 1 session and/or used in a common area.</a:t>
            </a: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ea typeface="ＭＳ Ｐゴシック" charset="0"/>
                <a:sym typeface="Arial" charset="0"/>
              </a:rPr>
              <a:t> </a:t>
            </a:r>
          </a:p>
          <a:p>
            <a:pPr lvl="1">
              <a:tabLst>
                <a:tab pos="940445" algn="l"/>
              </a:tabLst>
            </a:pPr>
            <a:r>
              <a:rPr lang="en-US" sz="2200" b="1" dirty="0" smtClean="0">
                <a:ea typeface="ＭＳ Ｐゴシック" charset="0"/>
                <a:sym typeface="Arial" charset="0"/>
              </a:rPr>
              <a:t>Transient</a:t>
            </a:r>
            <a:r>
              <a:rPr lang="en-US" sz="2200" dirty="0" smtClean="0">
                <a:ea typeface="ＭＳ Ｐゴシック" charset="0"/>
                <a:sym typeface="Arial" charset="0"/>
              </a:rPr>
              <a:t> </a:t>
            </a:r>
            <a:r>
              <a:rPr lang="en-US" sz="2200" dirty="0">
                <a:ea typeface="ＭＳ Ｐゴシック" charset="0"/>
                <a:sym typeface="Arial" charset="0"/>
              </a:rPr>
              <a:t>Containers </a:t>
            </a:r>
            <a:r>
              <a:rPr lang="en-US" sz="2200" i="1" dirty="0" smtClean="0">
                <a:ea typeface="ＭＳ Ｐゴシック" charset="0"/>
                <a:sym typeface="Arial" charset="0"/>
              </a:rPr>
              <a:t>(more detail following pages)</a:t>
            </a:r>
            <a:endParaRPr lang="en-US" sz="2200" dirty="0" smtClean="0">
              <a:ea typeface="ＭＳ Ｐゴシック" charset="0"/>
              <a:sym typeface="Arial" charset="0"/>
            </a:endParaRPr>
          </a:p>
          <a:p>
            <a:pPr lvl="2">
              <a:tabLst>
                <a:tab pos="940445" algn="l"/>
              </a:tabLst>
            </a:pPr>
            <a:r>
              <a:rPr lang="en-US" sz="1800" dirty="0" smtClean="0">
                <a:ea typeface="ＭＳ Ｐゴシック" charset="0"/>
                <a:sym typeface="Arial" charset="0"/>
              </a:rPr>
              <a:t>&lt; 1 session; always in your personal control. </a:t>
            </a:r>
          </a:p>
          <a:p>
            <a:pPr lvl="2">
              <a:tabLst>
                <a:tab pos="940445" algn="l"/>
              </a:tabLst>
            </a:pPr>
            <a:endParaRPr lang="en-US" sz="1800" b="1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200" b="1" dirty="0" smtClean="0">
                <a:ea typeface="ＭＳ Ｐゴシック" charset="0"/>
                <a:sym typeface="Arial" charset="0"/>
              </a:rPr>
              <a:t>Waste</a:t>
            </a:r>
            <a:r>
              <a:rPr lang="en-US" sz="2200" dirty="0" smtClean="0">
                <a:ea typeface="ＭＳ Ｐゴシック" charset="0"/>
                <a:sym typeface="Arial" charset="0"/>
              </a:rPr>
              <a:t> </a:t>
            </a:r>
            <a:r>
              <a:rPr lang="en-US" sz="2200" dirty="0">
                <a:ea typeface="ＭＳ Ｐゴシック" charset="0"/>
                <a:sym typeface="Arial" charset="0"/>
              </a:rPr>
              <a:t>(aka “used”, “spent”, “recovered” </a:t>
            </a:r>
            <a:r>
              <a:rPr lang="en-US" sz="2200" dirty="0" smtClean="0">
                <a:ea typeface="ＭＳ Ｐゴシック" charset="0"/>
                <a:sym typeface="Arial" charset="0"/>
              </a:rPr>
              <a:t>containers)</a:t>
            </a:r>
            <a:r>
              <a:rPr lang="en-US" sz="2200" dirty="0">
                <a:ea typeface="ＭＳ Ｐゴシック" charset="0"/>
                <a:sym typeface="Arial" charset="0"/>
              </a:rPr>
              <a:t>. </a:t>
            </a:r>
            <a:r>
              <a:rPr lang="en-US" sz="2200" i="1" dirty="0" smtClean="0">
                <a:ea typeface="ＭＳ Ｐゴシック" charset="0"/>
                <a:sym typeface="Arial" charset="0"/>
              </a:rPr>
              <a:t>Strict labeling requirements!</a:t>
            </a:r>
          </a:p>
          <a:p>
            <a:pPr lvl="1">
              <a:tabLst>
                <a:tab pos="940445" algn="l"/>
              </a:tabLst>
            </a:pPr>
            <a:endParaRPr lang="en-US" sz="2000" i="1" dirty="0"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2000" b="1" dirty="0" smtClean="0">
                <a:ea typeface="ＭＳ Ｐゴシック" charset="0"/>
                <a:sym typeface="Arial" charset="0"/>
              </a:rPr>
              <a:t>Unknowns:  </a:t>
            </a:r>
            <a:r>
              <a:rPr lang="en-US" sz="2000" dirty="0" smtClean="0">
                <a:ea typeface="ＭＳ Ｐゴシック" charset="0"/>
                <a:sym typeface="Arial" charset="0"/>
              </a:rPr>
              <a:t>Samples that lack adequate labeling</a:t>
            </a:r>
          </a:p>
          <a:p>
            <a:pPr lvl="1">
              <a:tabLst>
                <a:tab pos="940445" algn="l"/>
              </a:tabLst>
            </a:pPr>
            <a:endParaRPr lang="en-US" sz="2000" dirty="0"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sz="24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1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training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85334" y="1117601"/>
            <a:ext cx="7799744" cy="5359400"/>
          </a:xfrm>
        </p:spPr>
        <p:txBody>
          <a:bodyPr numCol="1">
            <a:noAutofit/>
          </a:bodyPr>
          <a:lstStyle/>
          <a:p>
            <a:pPr marL="84640" indent="0">
              <a:buNone/>
              <a:tabLst>
                <a:tab pos="940445" algn="l"/>
              </a:tabLst>
            </a:pPr>
            <a:r>
              <a:rPr lang="en-US" sz="2400" u="sng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Research or work could hazardous materials: </a:t>
            </a:r>
          </a:p>
          <a:p>
            <a:r>
              <a:rPr lang="en-US" sz="2000" dirty="0" smtClean="0">
                <a:ea typeface="ＭＳ Ｐゴシック" charset="0"/>
                <a:sym typeface="Arial" charset="0"/>
              </a:rPr>
              <a:t>A) Complete EHS on-line training (or full-day safety workshops)</a:t>
            </a:r>
          </a:p>
          <a:p>
            <a:pPr marL="84641" indent="0">
              <a:buNone/>
            </a:pPr>
            <a:r>
              <a:rPr lang="en-US" sz="2000" dirty="0" smtClean="0">
                <a:ea typeface="ＭＳ Ｐゴシック" charset="0"/>
                <a:sym typeface="Arial" charset="0"/>
              </a:rPr>
              <a:t>    http://ehs.unl.edu/onlinetraining/</a:t>
            </a: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#1:  Core - Injury and Illness Prevention Plan (IIPP)</a:t>
            </a: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#</a:t>
            </a:r>
            <a:r>
              <a:rPr lang="en-US" sz="1800" dirty="0">
                <a:ea typeface="ＭＳ Ｐゴシック" charset="0"/>
                <a:sym typeface="Arial" charset="0"/>
              </a:rPr>
              <a:t>2:  Core - Emergency Preparedness Training. </a:t>
            </a:r>
            <a:endParaRPr lang="en-US" sz="1800" dirty="0" smtClean="0">
              <a:ea typeface="ＭＳ Ｐゴシック" charset="0"/>
              <a:sym typeface="Arial" charset="0"/>
            </a:endParaRP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#3:  Chemical Safety Training; #4:  Fire Extinguisher Training</a:t>
            </a:r>
          </a:p>
          <a:p>
            <a:pPr lvl="1"/>
            <a:r>
              <a:rPr lang="en-US" sz="1800" dirty="0" smtClean="0">
                <a:ea typeface="ＭＳ Ｐゴシック" charset="0"/>
                <a:sym typeface="Arial" charset="0"/>
              </a:rPr>
              <a:t> #5 Personal Protective Equipment (PPE).</a:t>
            </a:r>
            <a:endParaRPr lang="en-US" sz="1800" b="1" dirty="0" smtClean="0">
              <a:ea typeface="ＭＳ Ｐゴシック" charset="0"/>
              <a:sym typeface="Arial" charset="0"/>
            </a:endParaRPr>
          </a:p>
          <a:p>
            <a:r>
              <a:rPr lang="en-US" sz="2000" dirty="0">
                <a:ea typeface="ＭＳ Ｐゴシック" charset="0"/>
                <a:sym typeface="Arial" charset="0"/>
              </a:rPr>
              <a:t>B</a:t>
            </a:r>
            <a:r>
              <a:rPr lang="en-US" sz="2000" dirty="0" smtClean="0">
                <a:ea typeface="ＭＳ Ｐゴシック" charset="0"/>
                <a:sym typeface="Arial" charset="0"/>
              </a:rPr>
              <a:t>) Chemistry departmental assessment (</a:t>
            </a:r>
            <a:r>
              <a:rPr lang="en-US" sz="2000" b="1" dirty="0" smtClean="0">
                <a:ea typeface="ＭＳ Ｐゴシック" charset="0"/>
                <a:sym typeface="Arial" charset="0"/>
              </a:rPr>
              <a:t>this process</a:t>
            </a:r>
            <a:r>
              <a:rPr lang="en-US" sz="2000" dirty="0" smtClean="0">
                <a:ea typeface="ＭＳ Ｐゴシック" charset="0"/>
                <a:sym typeface="Arial" charset="0"/>
              </a:rPr>
              <a:t>) </a:t>
            </a:r>
          </a:p>
          <a:p>
            <a:pPr marL="413796" lvl="1" indent="0">
              <a:buNone/>
            </a:pPr>
            <a:endParaRPr lang="en-US" sz="1800" dirty="0" smtClean="0">
              <a:ea typeface="ＭＳ Ｐゴシック" charset="0"/>
              <a:sym typeface="Arial" charset="0"/>
            </a:endParaRPr>
          </a:p>
          <a:p>
            <a:pPr marL="84640" indent="0">
              <a:buNone/>
              <a:tabLst>
                <a:tab pos="940445" algn="l"/>
              </a:tabLst>
            </a:pPr>
            <a:r>
              <a:rPr lang="en-US" sz="2000" u="sng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ZERO contact with hazardous materials:</a:t>
            </a:r>
          </a:p>
          <a:p>
            <a:r>
              <a:rPr lang="en-US" sz="1800" dirty="0" smtClean="0">
                <a:ea typeface="ＭＳ Ｐゴシック" charset="0"/>
                <a:sym typeface="Arial" charset="0"/>
              </a:rPr>
              <a:t> Core #1 and #2 (above) </a:t>
            </a:r>
            <a:r>
              <a:rPr lang="en-US" sz="1800" b="1" dirty="0" smtClean="0">
                <a:ea typeface="ＭＳ Ｐゴシック" charset="0"/>
                <a:sym typeface="Arial" charset="0"/>
              </a:rPr>
              <a:t>and</a:t>
            </a:r>
            <a:r>
              <a:rPr lang="en-US" sz="1800" dirty="0" smtClean="0">
                <a:ea typeface="ＭＳ Ｐゴシック" charset="0"/>
                <a:sym typeface="Arial" charset="0"/>
              </a:rPr>
              <a:t> Departmental training/assessment</a:t>
            </a:r>
          </a:p>
          <a:p>
            <a:pPr lvl="1"/>
            <a:r>
              <a:rPr lang="en-US" sz="1600" i="1" dirty="0">
                <a:ea typeface="ＭＳ Ｐゴシック" charset="0"/>
                <a:sym typeface="Arial" charset="0"/>
              </a:rPr>
              <a:t>M</a:t>
            </a:r>
            <a:r>
              <a:rPr lang="en-US" sz="1600" i="1" dirty="0" smtClean="0">
                <a:ea typeface="ＭＳ Ｐゴシック" charset="0"/>
                <a:sym typeface="Arial" charset="0"/>
              </a:rPr>
              <a:t>embers </a:t>
            </a:r>
            <a:r>
              <a:rPr lang="en-US" sz="1600" i="1" dirty="0">
                <a:ea typeface="ＭＳ Ｐゴシック" charset="0"/>
                <a:sym typeface="Arial" charset="0"/>
              </a:rPr>
              <a:t>of Francisco, Li, </a:t>
            </a:r>
            <a:r>
              <a:rPr lang="en-US" sz="1600" i="1" dirty="0" err="1">
                <a:ea typeface="ＭＳ Ｐゴシック" charset="0"/>
                <a:sym typeface="Arial" charset="0"/>
              </a:rPr>
              <a:t>Zeng</a:t>
            </a:r>
            <a:r>
              <a:rPr lang="en-US" sz="1600" i="1" dirty="0">
                <a:ea typeface="ＭＳ Ｐゴシック" charset="0"/>
                <a:sym typeface="Arial" charset="0"/>
              </a:rPr>
              <a:t>, or M. Stains </a:t>
            </a:r>
            <a:r>
              <a:rPr lang="en-US" sz="1600" i="1" dirty="0" smtClean="0">
                <a:ea typeface="ＭＳ Ｐゴシック" charset="0"/>
                <a:sym typeface="Arial" charset="0"/>
              </a:rPr>
              <a:t>groups; some staff members.</a:t>
            </a:r>
            <a:endParaRPr lang="en-US" sz="1600" dirty="0">
              <a:ea typeface="ＭＳ Ｐゴシック" charset="0"/>
              <a:sym typeface="Arial" charset="0"/>
            </a:endParaRPr>
          </a:p>
          <a:p>
            <a:pPr lvl="1"/>
            <a:r>
              <a:rPr lang="en-US" sz="1600" b="1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Not an option </a:t>
            </a:r>
            <a:r>
              <a:rPr lang="en-US" sz="16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for any student who might be a teaching assistant</a:t>
            </a:r>
            <a:r>
              <a:rPr lang="en-US" sz="16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lvl="1"/>
            <a:r>
              <a:rPr lang="en-US" sz="1600" dirty="0">
                <a:ea typeface="ＭＳ Ｐゴシック" charset="0"/>
                <a:sym typeface="Arial" charset="0"/>
              </a:rPr>
              <a:t>Confirm with Safety Chair </a:t>
            </a:r>
            <a:r>
              <a:rPr lang="en-US" sz="1600" dirty="0" smtClean="0">
                <a:ea typeface="ＭＳ Ｐゴシック" charset="0"/>
                <a:sym typeface="Arial" charset="0"/>
              </a:rPr>
              <a:t>if not sure.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4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urable containers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26751" y="1417638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Containers you have filled/prepared. Contents will be used for more than one work session and/or will be at times outside of your personal control.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Common examples: stock solutions or  custom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-prepared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reagent (unless disposed of or consumed in one work session).</a:t>
            </a:r>
          </a:p>
          <a:p>
            <a:pPr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Minimal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labeling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required:  product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identifier/chemical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name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concentration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recommended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not required).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Can use an acronym or abbreviation </a:t>
            </a:r>
            <a:r>
              <a:rPr lang="en-US" sz="18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if a cross-reference is posted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in the work area.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Avoid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use of empty food containers.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Avoid labels that will smear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or fade (printed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labels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much better than marker).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Small 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containers, such as vials and test tubes, can be labeled as a group </a:t>
            </a:r>
            <a:r>
              <a:rPr lang="en-US" sz="18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(label the outer container or rack). </a:t>
            </a:r>
            <a:endParaRPr lang="en-US" sz="2400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5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ransient containers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35062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is-I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…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used to hold chemicals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less than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one work shift and that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will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remain under your complete control.</a:t>
            </a:r>
          </a:p>
          <a:p>
            <a:pPr lvl="1">
              <a:tabLst>
                <a:tab pos="940445" algn="l"/>
              </a:tabLst>
            </a:pP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No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labeling is required for these containers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if they remain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completely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under your control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for less than one work session).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Examples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include solutions that will be used immediately in an experiment and cleaning solutions that will be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discarded by the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end of a shift. </a:t>
            </a:r>
          </a:p>
          <a:p>
            <a:pPr lvl="1">
              <a:tabLst>
                <a:tab pos="940445" algn="l"/>
              </a:tabLst>
            </a:pP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However,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an unattended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transient 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container or one used in an unsecured area, </a:t>
            </a:r>
            <a:r>
              <a:rPr lang="en-US" sz="2000" u="sng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immediately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becomes a “durable” container and must be labeled.</a:t>
            </a:r>
          </a:p>
          <a:p>
            <a:pPr lvl="1">
              <a:tabLst>
                <a:tab pos="940445" algn="l"/>
              </a:tabLst>
            </a:pPr>
            <a:r>
              <a:rPr lang="en-US" sz="2000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ransient containers that are forgotten can become “unknowns” or “waste” containers, which raises huge problems.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Unknown chemicals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135062"/>
            <a:ext cx="7178040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Major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problem. Legally considered a hazardous material until proven otherwise.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Discovery of an unknown chemical that proves to be a hazardous material can result in fines of $25,000/sample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</a:t>
            </a:r>
            <a:r>
              <a:rPr lang="en-US" b="1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each day </a:t>
            </a: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of violation.  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 </a:t>
            </a:r>
            <a:r>
              <a:rPr lang="en-US" u="sng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everything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  <a:endParaRPr lang="en-US" i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have 144 nearly identical samples in a rack, you can legally label the rack. 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discover unknown materials: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Attempt to identify them using your own knowledge and records; ask your advisor/supervisor.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 Ask the Safety Committee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help. </a:t>
            </a: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disposal</a:t>
            </a:r>
            <a:r>
              <a:rPr lang="en-US" dirty="0"/>
              <a:t> </a:t>
            </a:r>
            <a:r>
              <a:rPr lang="en-US" dirty="0" smtClean="0"/>
              <a:t>(“waste”)</a:t>
            </a:r>
            <a:endParaRPr lang="en-US" sz="24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593072"/>
            <a:ext cx="4687975" cy="4800600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Much stricter labeling/container rules:</a:t>
            </a:r>
            <a:endParaRPr lang="en-US" sz="24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use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full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names (no abbreviations or formulas)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show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all 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significant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constituents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.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“Used”, “spent”, “waste” all considered appropriate.</a:t>
            </a: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Must be stored in compatible container.  </a:t>
            </a:r>
            <a:endParaRPr lang="en-US" sz="1600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Repurified materials (e.g. redistilled solvents) can be treated like reagents (see previous pages).</a:t>
            </a:r>
          </a:p>
          <a:p>
            <a:pPr marL="554863" lvl="1" indent="0">
              <a:spcBef>
                <a:spcPts val="617"/>
              </a:spcBef>
              <a:buSzPct val="80000"/>
              <a:buNone/>
              <a:tabLst>
                <a:tab pos="940445" algn="l"/>
              </a:tabLst>
            </a:pPr>
            <a:endParaRPr lang="en-US" sz="20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01" lvl="1" indent="-291538">
              <a:spcBef>
                <a:spcPts val="617"/>
              </a:spcBef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435609" y="3687762"/>
            <a:ext cx="3466591" cy="48006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846401" lvl="1" indent="-291538"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9" name="Picture 8" descr="used_solvent_lab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584" y="1306207"/>
            <a:ext cx="2770188" cy="36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5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disposal: via EHS (402-472-4925)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70570" y="1135062"/>
            <a:ext cx="4821661" cy="5170488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Containers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losed, compatible, in good condition.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Store consistent with contents (e.g., flammable waste in a flammable storage cabinet) 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Label with full names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Tag for disposal (example at right) http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://ehs.unl.edu/sop/s-chem_collection_procedures.pdf </a:t>
            </a:r>
            <a:endParaRPr lang="en-US" sz="1800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r>
              <a:rPr lang="en-US" sz="22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Can it go in the drain or trash? </a:t>
            </a: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http://ehs.unl.edu/sop/s-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sewerdisp.pdf</a:t>
            </a:r>
            <a:endParaRPr lang="en-US" sz="1800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http://ehs.unl.edu/sop/s-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dumpster_ban.pdf </a:t>
            </a:r>
          </a:p>
          <a:p>
            <a:pPr lvl="1"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are unsure, contact EHS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endParaRPr lang="en-US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" name="Picture 1" descr="haz_waste_removal_ta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601" y="1862667"/>
            <a:ext cx="2419048" cy="338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3349" y="5292141"/>
            <a:ext cx="24520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Waste bottle with disposal tag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</a:t>
            </a:r>
            <a:r>
              <a:rPr lang="en-US" dirty="0"/>
              <a:t>Spills:  “Should I stay or should I go?”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84640" lvl="1" indent="0">
              <a:spcBef>
                <a:spcPts val="617"/>
              </a:spcBef>
              <a:buSzPts val="3000"/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Tailor </a:t>
            </a:r>
            <a:r>
              <a:rPr lang="en-US" sz="2200" b="1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your response to the </a:t>
            </a:r>
            <a:r>
              <a:rPr lang="en-US" sz="2200" b="1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hazard and situation</a:t>
            </a:r>
            <a:endParaRPr lang="en-US" sz="2200" dirty="0">
              <a:ea typeface="ＭＳ Ｐゴシック"/>
            </a:endParaRPr>
          </a:p>
          <a:p>
            <a:pPr>
              <a:buSzPts val="3000"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ＭＳ Ｐゴシック"/>
              </a:rPr>
              <a:t>You </a:t>
            </a:r>
            <a:r>
              <a:rPr lang="en-US" sz="2200" u="sng" dirty="0" smtClean="0">
                <a:solidFill>
                  <a:srgbClr val="000000"/>
                </a:solidFill>
                <a:ea typeface="ＭＳ Ｐゴシック"/>
              </a:rPr>
              <a:t>must know </a:t>
            </a:r>
            <a:r>
              <a:rPr lang="en-US" sz="2200" dirty="0" smtClean="0">
                <a:solidFill>
                  <a:srgbClr val="000000"/>
                </a:solidFill>
                <a:ea typeface="ＭＳ Ｐゴシック"/>
              </a:rPr>
              <a:t>the material (and the hazards)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ea typeface="ＭＳ Ｐゴシック"/>
              </a:rPr>
              <a:t>Do you have appropriate PPE?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ea typeface="ＭＳ Ｐゴシック"/>
              </a:rPr>
              <a:t>Are you sure you will be safe (ventilation, etc.)?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 smtClean="0">
                <a:solidFill>
                  <a:srgbClr val="0000FF"/>
                </a:solidFill>
                <a:ea typeface="ＭＳ Ｐゴシック"/>
              </a:rPr>
              <a:t>Do you have someone with you as back-up?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ＭＳ Ｐゴシック"/>
              </a:rPr>
              <a:t>If </a:t>
            </a: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a spill is large or dangerous, </a:t>
            </a:r>
            <a:r>
              <a:rPr lang="en-US" sz="2000" b="1" dirty="0" smtClean="0">
                <a:solidFill>
                  <a:srgbClr val="000000"/>
                </a:solidFill>
                <a:ea typeface="ＭＳ Ｐゴシック"/>
              </a:rPr>
              <a:t>leave!</a:t>
            </a:r>
            <a:endParaRPr lang="en-US" sz="2000" b="1" dirty="0">
              <a:solidFill>
                <a:srgbClr val="000000"/>
              </a:solidFill>
              <a:ea typeface="ＭＳ Ｐゴシック"/>
            </a:endParaRP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402-47</a:t>
            </a:r>
            <a:r>
              <a:rPr lang="en-US" sz="1800" b="1" dirty="0" smtClean="0">
                <a:solidFill>
                  <a:srgbClr val="000000"/>
                </a:solidFill>
                <a:ea typeface="ＭＳ Ｐゴシック"/>
              </a:rPr>
              <a:t>2</a:t>
            </a:r>
            <a:r>
              <a:rPr lang="en-US" sz="1800" b="1" dirty="0">
                <a:solidFill>
                  <a:srgbClr val="000000"/>
                </a:solidFill>
                <a:ea typeface="ＭＳ Ｐゴシック"/>
              </a:rPr>
              <a:t>-2222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, 911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or </a:t>
            </a:r>
            <a:r>
              <a:rPr lang="en-US" sz="1800" b="1" dirty="0">
                <a:solidFill>
                  <a:srgbClr val="FF0000"/>
                </a:solidFill>
                <a:ea typeface="ＭＳ Ｐゴシック"/>
              </a:rPr>
              <a:t>red phone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from a safe distance. </a:t>
            </a:r>
          </a:p>
          <a:p>
            <a:pPr>
              <a:buSzPts val="3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You may attempt to deal with chemical spills if: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You are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in no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danger, you are not alone </a:t>
            </a:r>
            <a:r>
              <a:rPr lang="en-US" sz="1800" u="sng" dirty="0">
                <a:solidFill>
                  <a:srgbClr val="000000"/>
                </a:solidFill>
                <a:ea typeface="ＭＳ Ｐゴシック"/>
              </a:rPr>
              <a:t>and you have a</a:t>
            </a:r>
            <a:r>
              <a:rPr lang="en-US" sz="1800" u="sng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sz="1800" u="sng" dirty="0">
                <a:solidFill>
                  <a:srgbClr val="000000"/>
                </a:solidFill>
                <a:ea typeface="ＭＳ Ｐゴシック"/>
              </a:rPr>
              <a:t>path of retreat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.</a:t>
            </a:r>
          </a:p>
          <a:p>
            <a:pPr lvl="1">
              <a:buSzPts val="3000"/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 You have appropriate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</a:rPr>
              <a:t>PPE and </a:t>
            </a:r>
            <a:r>
              <a:rPr lang="en-US" sz="1800" dirty="0">
                <a:solidFill>
                  <a:srgbClr val="000000"/>
                </a:solidFill>
                <a:ea typeface="ＭＳ Ｐゴシック"/>
              </a:rPr>
              <a:t>a spill kit.  </a:t>
            </a:r>
          </a:p>
          <a:p>
            <a:pPr marL="84641" indent="0">
              <a:buNone/>
            </a:pPr>
            <a:endParaRPr lang="en-US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51002" y="5410200"/>
            <a:ext cx="6315750" cy="679738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 smtClean="0"/>
              <a:t>See: </a:t>
            </a:r>
            <a:r>
              <a:rPr lang="en-US" i="1" dirty="0" smtClean="0"/>
              <a:t>Preplanning for and Responding to Hazardous Chemical Spills </a:t>
            </a:r>
          </a:p>
          <a:p>
            <a:r>
              <a:rPr lang="en-US" i="1" dirty="0" smtClean="0"/>
              <a:t> </a:t>
            </a:r>
            <a:r>
              <a:rPr lang="en-US" dirty="0" smtClean="0"/>
              <a:t>at http://ehs.unl.edu/sop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spills:  what should you do?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1"/>
            <a:ext cx="7498080" cy="2082683"/>
          </a:xfrm>
        </p:spPr>
        <p:txBody>
          <a:bodyPr>
            <a:noAutofit/>
          </a:bodyPr>
          <a:lstStyle/>
          <a:p>
            <a:pPr>
              <a:buSzPts val="3000"/>
              <a:buFont typeface="Arial"/>
              <a:buChar char="•"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For any spill, first priority is to alert others (fire alarm, red phone, 402-472-2222)</a:t>
            </a:r>
          </a:p>
          <a:p>
            <a:pPr lvl="1">
              <a:buSzPts val="3000"/>
              <a:buFont typeface="Arial"/>
              <a:buChar char="•"/>
            </a:pPr>
            <a:r>
              <a:rPr lang="en-US" u="sng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C</a:t>
            </a:r>
            <a:r>
              <a:rPr lang="en-US" u="sng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lose off </a:t>
            </a: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the area if this is safe for you.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chairs/stools to close off part of a lab or corridor for a smaller spill </a:t>
            </a:r>
          </a:p>
          <a:p>
            <a:pPr lvl="1">
              <a:buSzPts val="3000"/>
              <a:buFont typeface="Arial"/>
              <a:buChar char="•"/>
            </a:pPr>
            <a:r>
              <a:rPr lang="en-US" dirty="0" smtClean="0">
                <a:latin typeface="Arial" pitchFamily="1" charset="0"/>
                <a:ea typeface="ＭＳ Ｐゴシック" pitchFamily="1" charset="-128"/>
                <a:sym typeface="Arial" pitchFamily="1" charset="0"/>
              </a:rPr>
              <a:t>Use the fire alarm to clear the building in case of a major spill.</a:t>
            </a:r>
          </a:p>
          <a:p>
            <a:pPr>
              <a:buSzPts val="3000"/>
              <a:buFont typeface="Arial"/>
              <a:buChar char="•"/>
            </a:pPr>
            <a:endParaRPr lang="en-US" sz="21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" name="Picture 1" descr="spi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081" y="4157508"/>
            <a:ext cx="3134915" cy="1851830"/>
          </a:xfrm>
          <a:prstGeom prst="rect">
            <a:avLst/>
          </a:prstGeom>
        </p:spPr>
      </p:pic>
      <p:pic>
        <p:nvPicPr>
          <p:cNvPr id="5" name="Picture 4" descr="spill_guard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409" y="3751068"/>
            <a:ext cx="1955288" cy="27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angers of a chemical spill/release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37</a:t>
            </a:fld>
            <a:endParaRPr kumimoji="0" lang="en-US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435609" y="1447800"/>
            <a:ext cx="7498080" cy="494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41" indent="0">
              <a:buNone/>
            </a:pPr>
            <a:r>
              <a:rPr lang="en-US" dirty="0" smtClean="0"/>
              <a:t>“An </a:t>
            </a:r>
            <a:r>
              <a:rPr lang="en-US" dirty="0"/>
              <a:t>investigation by OSHA determined that one worker was overcome when “methyl </a:t>
            </a:r>
            <a:r>
              <a:rPr lang="en-US" dirty="0" smtClean="0"/>
              <a:t>mercaptan gas </a:t>
            </a:r>
            <a:r>
              <a:rPr lang="en-US" i="1" dirty="0">
                <a:solidFill>
                  <a:srgbClr val="0000FF"/>
                </a:solidFill>
              </a:rPr>
              <a:t>(aka methanethiol)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/>
              <a:t>was </a:t>
            </a:r>
            <a:r>
              <a:rPr lang="en-US" b="1" dirty="0"/>
              <a:t>unexpectedly released</a:t>
            </a:r>
            <a:r>
              <a:rPr lang="en-US" dirty="0" smtClean="0"/>
              <a:t>” after </a:t>
            </a:r>
            <a:r>
              <a:rPr lang="en-US" dirty="0"/>
              <a:t>she opened a drain on a vent line. Two coworkers nearby, unaware of the leak, attempted to save her but </a:t>
            </a:r>
            <a:r>
              <a:rPr lang="en-US" b="1" dirty="0"/>
              <a:t>were also </a:t>
            </a:r>
            <a:r>
              <a:rPr lang="en-US" b="1" dirty="0" smtClean="0"/>
              <a:t>consumed </a:t>
            </a:r>
            <a:r>
              <a:rPr lang="en-US" i="1" dirty="0" smtClean="0">
                <a:solidFill>
                  <a:srgbClr val="0000FF"/>
                </a:solidFill>
              </a:rPr>
              <a:t>(killed) </a:t>
            </a:r>
            <a:r>
              <a:rPr lang="en-US" dirty="0"/>
              <a:t>by the gas. The brother of one of the victims rushed to rescue the three but was also </a:t>
            </a:r>
            <a:r>
              <a:rPr lang="en-US" dirty="0" smtClean="0"/>
              <a:t>overcome </a:t>
            </a:r>
            <a:r>
              <a:rPr lang="en-US" i="1" dirty="0" smtClean="0">
                <a:solidFill>
                  <a:srgbClr val="0000FF"/>
                </a:solidFill>
              </a:rPr>
              <a:t>(killed) </a:t>
            </a:r>
            <a:r>
              <a:rPr lang="en-US" dirty="0"/>
              <a:t>by the gas</a:t>
            </a:r>
            <a:r>
              <a:rPr lang="en-US" dirty="0" smtClean="0"/>
              <a:t>.”</a:t>
            </a:r>
          </a:p>
          <a:p>
            <a:pPr marL="84641" indent="0">
              <a:buNone/>
            </a:pPr>
            <a:endParaRPr lang="en-US" dirty="0"/>
          </a:p>
          <a:p>
            <a:pPr marL="84641" indent="0">
              <a:buNone/>
            </a:pPr>
            <a:r>
              <a:rPr lang="en-US" i="1" dirty="0" smtClean="0"/>
              <a:t>One spill/release, four deaths.  </a:t>
            </a:r>
            <a:endParaRPr lang="en-US" dirty="0"/>
          </a:p>
          <a:p>
            <a:pPr marL="84641" indent="0">
              <a:buNone/>
            </a:pPr>
            <a:r>
              <a:rPr lang="en-US" sz="2000" dirty="0" smtClean="0"/>
              <a:t>Chem. &amp; Eng. News. May 25, 2015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900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spills: clean-up kits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87050"/>
            <a:ext cx="7498080" cy="4800600"/>
          </a:xfrm>
        </p:spPr>
        <p:txBody>
          <a:bodyPr>
            <a:noAutofit/>
          </a:bodyPr>
          <a:lstStyle/>
          <a:p>
            <a:pPr fontAlgn="base"/>
            <a:r>
              <a:rPr lang="en-US" sz="1900" dirty="0"/>
              <a:t>Your lab </a:t>
            </a:r>
            <a:r>
              <a:rPr lang="en-US" sz="1900" dirty="0" smtClean="0"/>
              <a:t>needs </a:t>
            </a:r>
            <a:r>
              <a:rPr lang="en-US" sz="1900" dirty="0"/>
              <a:t>spill kit(s) appropriate to the nature of chemicals you store and use.  All spill kits should contain: </a:t>
            </a:r>
          </a:p>
          <a:p>
            <a:pPr lvl="1" fontAlgn="base"/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Vinyl and nitrile gloves, large (1 pr each); safety goggles (2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pairs)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; plastic shoe protectors (2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pairs)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; dustpan (1); polyethylene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trash bags 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(≥10)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. Adsorbent 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pads/pillows are also a good idea.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working with solvents should also have:</a:t>
            </a: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5 gallon bucket of sorbent or “kitty litter” (labeled)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working with acids:</a:t>
            </a:r>
          </a:p>
          <a:p>
            <a:pPr lvl="1">
              <a:tabLst>
                <a:tab pos="940445" algn="l"/>
              </a:tabLst>
            </a:pP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5 gallon bucket of Na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2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CO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3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or NaHCO</a:t>
            </a:r>
            <a:r>
              <a:rPr lang="en-US" sz="1900" baseline="-250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3</a:t>
            </a:r>
            <a:r>
              <a:rPr lang="en-US" sz="1900" dirty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 </a:t>
            </a:r>
            <a:r>
              <a:rPr lang="en-US" sz="1900" dirty="0" smtClean="0">
                <a:solidFill>
                  <a:srgbClr val="0000FF"/>
                </a:solidFill>
                <a:latin typeface="Arial" pitchFamily="1" charset="0"/>
                <a:ea typeface="ＭＳ Ｐゴシック" pitchFamily="1" charset="-128"/>
                <a:sym typeface="Arial" pitchFamily="1" charset="0"/>
              </a:rPr>
              <a:t>or similar. </a:t>
            </a:r>
            <a:endParaRPr lang="en-US" sz="1900" dirty="0">
              <a:solidFill>
                <a:srgbClr val="0000FF"/>
              </a:solidFill>
              <a:latin typeface="Arial" pitchFamily="1" charset="0"/>
              <a:ea typeface="ＭＳ Ｐゴシック" pitchFamily="1" charset="-128"/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Labs using Hg should have a commercial spill kit.</a:t>
            </a:r>
          </a:p>
          <a:p>
            <a:pPr>
              <a:tabLst>
                <a:tab pos="940445" algn="l"/>
              </a:tabLst>
            </a:pPr>
            <a:r>
              <a:rPr lang="en-US" sz="1900" dirty="0">
                <a:latin typeface="Arial" pitchFamily="1" charset="0"/>
                <a:ea typeface="ＭＳ Ｐゴシック" pitchFamily="1" charset="-128"/>
                <a:sym typeface="Arial" pitchFamily="1" charset="0"/>
              </a:rPr>
              <a:t>Kits must be labeled and readily accessible.  All lab workers need to know of the kits and their location. </a:t>
            </a:r>
            <a:endParaRPr lang="en-US" dirty="0">
              <a:sym typeface="Arial" pitchFamily="1" charset="0"/>
            </a:endParaRPr>
          </a:p>
          <a:p>
            <a:pPr>
              <a:tabLst>
                <a:tab pos="940445" algn="l"/>
              </a:tabLst>
            </a:pPr>
            <a:endParaRPr lang="en-US" sz="2100" dirty="0"/>
          </a:p>
          <a:p>
            <a:pPr fontAlgn="base">
              <a:buNone/>
            </a:pPr>
            <a:r>
              <a:rPr lang="en-US" sz="1900" dirty="0"/>
              <a:t>See “Preplanning for and Responding to Hazardous Chemical Spills” at  </a:t>
            </a:r>
            <a:r>
              <a:rPr lang="en-US" sz="1900" dirty="0">
                <a:hlinkClick r:id="rId2"/>
              </a:rPr>
              <a:t>http://ehs.unl.edu/sop</a:t>
            </a:r>
            <a:r>
              <a:rPr lang="en-US" sz="1900" dirty="0"/>
              <a:t>.</a:t>
            </a:r>
          </a:p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spills:  “bare-bones” procedures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62458" y="1417638"/>
            <a:ext cx="7708391" cy="4800600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smtClean="0"/>
              <a:t>Acids</a:t>
            </a:r>
          </a:p>
          <a:p>
            <a:pPr lvl="1" fontAlgn="base"/>
            <a:r>
              <a:rPr lang="en-US" sz="2000" dirty="0" smtClean="0"/>
              <a:t>Confine, neutralize (bicarbonate), clean up, dispose (call EHS).</a:t>
            </a:r>
          </a:p>
          <a:p>
            <a:pPr fontAlgn="base"/>
            <a:r>
              <a:rPr lang="en-US" sz="2000" dirty="0" smtClean="0"/>
              <a:t>Flammable solvent</a:t>
            </a:r>
          </a:p>
          <a:p>
            <a:pPr lvl="1" fontAlgn="base"/>
            <a:r>
              <a:rPr lang="en-US" sz="2000" dirty="0" smtClean="0"/>
              <a:t>Eliminate ignition sources, confine, absorb, clean up, dispose (call EHS).  </a:t>
            </a:r>
          </a:p>
          <a:p>
            <a:pPr fontAlgn="base"/>
            <a:r>
              <a:rPr lang="en-US" sz="2000" dirty="0" smtClean="0"/>
              <a:t>Mercury</a:t>
            </a:r>
          </a:p>
          <a:p>
            <a:pPr lvl="1" fontAlgn="base"/>
            <a:r>
              <a:rPr lang="en-US" sz="2000" dirty="0" smtClean="0"/>
              <a:t>Consolidate, collect, dispose of, wash yourself.</a:t>
            </a:r>
          </a:p>
          <a:p>
            <a:pPr lvl="1" fontAlgn="base"/>
            <a:r>
              <a:rPr lang="en-US" sz="2000" dirty="0" smtClean="0"/>
              <a:t>Always call EHS (2-4925) for consult</a:t>
            </a:r>
          </a:p>
          <a:p>
            <a:pPr fontAlgn="base"/>
            <a:r>
              <a:rPr lang="en-US" sz="2000" dirty="0" smtClean="0"/>
              <a:t>Solids</a:t>
            </a:r>
          </a:p>
          <a:p>
            <a:pPr lvl="1" fontAlgn="base"/>
            <a:r>
              <a:rPr lang="en-US" sz="2000" dirty="0" smtClean="0"/>
              <a:t>Scoop, place in container for disposal by EHS.</a:t>
            </a:r>
          </a:p>
          <a:p>
            <a:pPr fontAlgn="base"/>
            <a:r>
              <a:rPr lang="en-US" sz="2000" dirty="0"/>
              <a:t>See </a:t>
            </a:r>
            <a:r>
              <a:rPr lang="en-US" sz="2000" dirty="0">
                <a:hlinkClick r:id="rId2"/>
              </a:rPr>
              <a:t>http://ehs.unl.edu/sop/</a:t>
            </a:r>
            <a:r>
              <a:rPr lang="en-US" sz="2000" dirty="0" smtClean="0">
                <a:hlinkClick r:id="rId2"/>
              </a:rPr>
              <a:t>s</a:t>
            </a:r>
            <a:r>
              <a:rPr lang="en-US" sz="2000" dirty="0" smtClean="0"/>
              <a:t> preplan_respond_spills.pdf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principles: a warm-up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9" y="1231900"/>
            <a:ext cx="7498080" cy="4800600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en-US" sz="2000" dirty="0"/>
              <a:t> Always follow standard practices for clothing and protective equipment. </a:t>
            </a:r>
            <a:r>
              <a:rPr lang="en-US" sz="2000" i="1" dirty="0">
                <a:solidFill>
                  <a:srgbClr val="0000FF"/>
                </a:solidFill>
              </a:rPr>
              <a:t>What are these</a:t>
            </a:r>
            <a:r>
              <a:rPr lang="en-US" sz="2000" i="1" dirty="0" smtClean="0">
                <a:solidFill>
                  <a:srgbClr val="0000FF"/>
                </a:solidFill>
              </a:rPr>
              <a:t>?</a:t>
            </a:r>
            <a:endParaRPr lang="en-US" sz="2000" i="1" dirty="0">
              <a:solidFill>
                <a:srgbClr val="0000FF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/>
              <a:t>Before you do</a:t>
            </a:r>
            <a:r>
              <a:rPr lang="en-US" sz="2000" b="1" dirty="0"/>
              <a:t> anything</a:t>
            </a:r>
            <a:r>
              <a:rPr lang="en-US" sz="2000" dirty="0"/>
              <a:t>, evaluate potential hazards – and then plan your actions.  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What are some possible hazards with your research? </a:t>
            </a:r>
            <a:endParaRPr lang="en-US" sz="1800" dirty="0">
              <a:solidFill>
                <a:srgbClr val="0000FF"/>
              </a:solidFill>
            </a:endParaRP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How can you find the hazards associated with chemicals?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Are any special hazards (electrical, laser, biosafety) present? </a:t>
            </a:r>
          </a:p>
          <a:p>
            <a:pPr marL="413796" lvl="1" indent="0">
              <a:spcAft>
                <a:spcPts val="400"/>
              </a:spcAft>
              <a:buNone/>
            </a:pPr>
            <a:r>
              <a:rPr lang="en-US" sz="2000" dirty="0" smtClean="0"/>
              <a:t>Are any engineering controls needed ? </a:t>
            </a:r>
            <a:endParaRPr lang="en-US" sz="2000" dirty="0"/>
          </a:p>
          <a:p>
            <a:pPr marL="667716" lvl="2" indent="0">
              <a:spcAft>
                <a:spcPts val="400"/>
              </a:spcAft>
              <a:buNone/>
            </a:pPr>
            <a:r>
              <a:rPr lang="en-US" sz="1800" i="1" dirty="0" smtClean="0">
                <a:solidFill>
                  <a:srgbClr val="0000FF"/>
                </a:solidFill>
              </a:rPr>
              <a:t>What might these be?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What types of personal protective equipment are needed?</a:t>
            </a:r>
            <a:r>
              <a:rPr lang="en-US" sz="2000" i="1" dirty="0"/>
              <a:t> </a:t>
            </a:r>
            <a:endParaRPr lang="en-US" sz="2000" dirty="0">
              <a:solidFill>
                <a:srgbClr val="0000FF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/>
              <a:t>Be prepared for an emergency: </a:t>
            </a:r>
          </a:p>
          <a:p>
            <a:pPr lvl="1">
              <a:spcAft>
                <a:spcPts val="400"/>
              </a:spcAft>
            </a:pPr>
            <a:r>
              <a:rPr lang="en-US" sz="1800" i="1" dirty="0">
                <a:solidFill>
                  <a:srgbClr val="0000FF"/>
                </a:solidFill>
              </a:rPr>
              <a:t>Where is the nearest (exit/eyewash/fire extinguisher/shower)?</a:t>
            </a:r>
          </a:p>
          <a:p>
            <a:pPr lvl="1">
              <a:spcAft>
                <a:spcPts val="400"/>
              </a:spcAft>
            </a:pPr>
            <a:r>
              <a:rPr lang="en-US" sz="1800" i="1" dirty="0" smtClean="0">
                <a:solidFill>
                  <a:srgbClr val="0000FF"/>
                </a:solidFill>
              </a:rPr>
              <a:t>What </a:t>
            </a:r>
            <a:r>
              <a:rPr lang="en-US" sz="1800" i="1" dirty="0">
                <a:solidFill>
                  <a:srgbClr val="0000FF"/>
                </a:solidFill>
              </a:rPr>
              <a:t>should I do in the event of a fire? flood? chemical spill?</a:t>
            </a:r>
            <a:endParaRPr lang="en-US" sz="1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Radiation Safety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61021" y="1294929"/>
            <a:ext cx="7498080" cy="4906847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R</a:t>
            </a:r>
            <a:r>
              <a:rPr lang="en-US" sz="2000" dirty="0" smtClean="0"/>
              <a:t>adioactive materials use = special protocols</a:t>
            </a:r>
          </a:p>
          <a:p>
            <a:pPr fontAlgn="base"/>
            <a:r>
              <a:rPr lang="en-US" sz="2000" dirty="0" smtClean="0"/>
              <a:t>PI/facility must have authorization (annual renewal!)</a:t>
            </a:r>
          </a:p>
          <a:p>
            <a:pPr lvl="1" fontAlgn="base"/>
            <a:r>
              <a:rPr lang="en-US" sz="2000" dirty="0" smtClean="0"/>
              <a:t>Limited to use in approved lab spaces /hoods</a:t>
            </a:r>
          </a:p>
          <a:p>
            <a:pPr fontAlgn="base"/>
            <a:r>
              <a:rPr lang="en-US" sz="2000" dirty="0"/>
              <a:t>Requires </a:t>
            </a:r>
            <a:r>
              <a:rPr lang="en-US" sz="2000" dirty="0" smtClean="0"/>
              <a:t>separate training</a:t>
            </a:r>
            <a:r>
              <a:rPr lang="en-US" sz="2000" dirty="0"/>
              <a:t> (http://ehs.unl.edu/#</a:t>
            </a:r>
            <a:r>
              <a:rPr lang="en-US" sz="2000" dirty="0" smtClean="0"/>
              <a:t>RadSafety)</a:t>
            </a:r>
          </a:p>
          <a:p>
            <a:pPr fontAlgn="base"/>
            <a:r>
              <a:rPr lang="en-US" sz="2000" dirty="0" smtClean="0"/>
              <a:t>Requires active monitoring (badges/dosimeters)</a:t>
            </a:r>
          </a:p>
          <a:p>
            <a:pPr fontAlgn="base"/>
            <a:r>
              <a:rPr lang="en-US" sz="2000" dirty="0" smtClean="0"/>
              <a:t>Has separate requirements for storage; use; spills;  waste aggregation; waste disposal</a:t>
            </a:r>
          </a:p>
          <a:p>
            <a:pPr fontAlgn="base"/>
            <a:endParaRPr lang="en-US" sz="2000" dirty="0" smtClean="0"/>
          </a:p>
          <a:p>
            <a:pPr fontAlgn="base"/>
            <a:r>
              <a:rPr lang="en-US" sz="2000" dirty="0" smtClean="0"/>
              <a:t>More information</a:t>
            </a:r>
          </a:p>
          <a:p>
            <a:pPr lvl="1" fontAlgn="base"/>
            <a:r>
              <a:rPr lang="en-US" sz="1800" dirty="0" smtClean="0"/>
              <a:t>EHS Safe Operating Procedures</a:t>
            </a:r>
          </a:p>
          <a:p>
            <a:pPr lvl="2" fontAlgn="base"/>
            <a:r>
              <a:rPr lang="en-US" sz="1600" dirty="0">
                <a:hlinkClick r:id="rId2"/>
              </a:rPr>
              <a:t>http://ehs.unl.edu/sop/radiation-</a:t>
            </a:r>
            <a:r>
              <a:rPr lang="en-US" sz="1600" dirty="0" smtClean="0">
                <a:hlinkClick r:id="rId2"/>
              </a:rPr>
              <a:t>safety</a:t>
            </a:r>
            <a:endParaRPr lang="en-US" sz="1600" dirty="0" smtClean="0"/>
          </a:p>
          <a:p>
            <a:pPr lvl="1" fontAlgn="base"/>
            <a:r>
              <a:rPr lang="en-US" sz="1800" dirty="0" smtClean="0"/>
              <a:t>Joel Webb, UNL Radiation </a:t>
            </a:r>
            <a:r>
              <a:rPr lang="en-US" sz="1800" dirty="0"/>
              <a:t>Safety </a:t>
            </a:r>
            <a:r>
              <a:rPr lang="en-US" sz="1800" dirty="0" smtClean="0"/>
              <a:t>Officer</a:t>
            </a:r>
          </a:p>
          <a:p>
            <a:pPr lvl="2"/>
            <a:r>
              <a:rPr lang="en-US" sz="1600" dirty="0" smtClean="0"/>
              <a:t>(</a:t>
            </a:r>
            <a:r>
              <a:rPr lang="en-US" sz="1600" dirty="0"/>
              <a:t>402) 472-2157  jwebb2@unl.edu </a:t>
            </a:r>
          </a:p>
          <a:p>
            <a:pPr lvl="1"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947" y="274639"/>
            <a:ext cx="900702" cy="9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8132" y="1172220"/>
            <a:ext cx="7498080" cy="4906847"/>
          </a:xfrm>
        </p:spPr>
        <p:txBody>
          <a:bodyPr>
            <a:noAutofit/>
          </a:bodyPr>
          <a:lstStyle/>
          <a:p>
            <a:pPr fontAlgn="base"/>
            <a:r>
              <a:rPr lang="en-US" sz="2200" dirty="0" smtClean="0"/>
              <a:t>Protocols involving live organisms, their genetic precursors, or selected toxins require different safety measures and different training:</a:t>
            </a:r>
          </a:p>
          <a:p>
            <a:pPr fontAlgn="base"/>
            <a:r>
              <a:rPr lang="en-US" sz="2200" dirty="0" smtClean="0"/>
              <a:t>PI must have authorization to work with organisms (</a:t>
            </a:r>
            <a:r>
              <a:rPr lang="en-US" sz="2000" dirty="0" smtClean="0"/>
              <a:t>Procedures/protocols often require approval by Institutional Biosafety Committee (IBC).</a:t>
            </a:r>
          </a:p>
          <a:p>
            <a:pPr lvl="1" fontAlgn="base"/>
            <a:r>
              <a:rPr lang="en-US" sz="1800" dirty="0" smtClean="0"/>
              <a:t>Talk </a:t>
            </a:r>
            <a:r>
              <a:rPr lang="en-US" sz="1800" dirty="0"/>
              <a:t>to your advisor </a:t>
            </a:r>
            <a:r>
              <a:rPr lang="en-US" sz="1800" dirty="0" smtClean="0"/>
              <a:t>or the </a:t>
            </a:r>
            <a:r>
              <a:rPr lang="en-US" sz="1800" dirty="0"/>
              <a:t>UNL Biosafety </a:t>
            </a:r>
            <a:r>
              <a:rPr lang="en-US" sz="1800" dirty="0" smtClean="0"/>
              <a:t>Officer (next page) before bringing a new organism/DNA/toxin onto UNL.  </a:t>
            </a:r>
            <a:r>
              <a:rPr lang="en-US" sz="1800" b="1" u="sng" dirty="0" smtClean="0"/>
              <a:t>Select </a:t>
            </a:r>
            <a:r>
              <a:rPr lang="en-US" sz="1800" b="1" u="sng" dirty="0"/>
              <a:t>agents </a:t>
            </a:r>
            <a:r>
              <a:rPr lang="en-US" sz="1800" u="sng" dirty="0"/>
              <a:t>are a particular </a:t>
            </a:r>
            <a:r>
              <a:rPr lang="en-US" sz="1800" u="sng" dirty="0" smtClean="0"/>
              <a:t>concern: </a:t>
            </a:r>
            <a:r>
              <a:rPr lang="en-US" sz="1800" u="sng" dirty="0" smtClean="0">
                <a:hlinkClick r:id="rId2"/>
              </a:rPr>
              <a:t>http</a:t>
            </a:r>
            <a:r>
              <a:rPr lang="en-US" sz="1800" u="sng" dirty="0">
                <a:hlinkClick r:id="rId2"/>
              </a:rPr>
              <a:t>://ehs.unl.edu/sop/</a:t>
            </a:r>
            <a:r>
              <a:rPr lang="en-US" sz="1800" u="sng" dirty="0" smtClean="0">
                <a:hlinkClick r:id="rId2"/>
              </a:rPr>
              <a:t>SA_SOP_SelectAgents.pdf</a:t>
            </a:r>
            <a:endParaRPr lang="en-US" sz="1800" dirty="0"/>
          </a:p>
          <a:p>
            <a:pPr lvl="1" fontAlgn="base"/>
            <a:r>
              <a:rPr lang="en-US" sz="1800" dirty="0" smtClean="0"/>
              <a:t>Research space and your training must be appropriate for the hazard Biosafety Level (BSL)</a:t>
            </a:r>
            <a:r>
              <a:rPr lang="en-US" sz="1800" dirty="0"/>
              <a:t>: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://ehs.unl.edu/sop/s-bio-</a:t>
            </a:r>
            <a:r>
              <a:rPr lang="en-US" sz="1800" dirty="0" smtClean="0">
                <a:hlinkClick r:id="rId3"/>
              </a:rPr>
              <a:t>training.pdf</a:t>
            </a:r>
            <a:r>
              <a:rPr lang="en-US" sz="1800" dirty="0" smtClean="0"/>
              <a:t>. </a:t>
            </a:r>
            <a:endParaRPr lang="en-US" sz="1800" dirty="0"/>
          </a:p>
          <a:p>
            <a:pPr lvl="1" fontAlgn="base"/>
            <a:r>
              <a:rPr lang="en-US" sz="1800" dirty="0" smtClean="0"/>
              <a:t>Biosafety protocols will apply in departmental culture and cold rooms.</a:t>
            </a:r>
            <a:endParaRPr lang="en-US" sz="1800" dirty="0"/>
          </a:p>
          <a:p>
            <a:pPr lvl="1" fontAlgn="base"/>
            <a:r>
              <a:rPr lang="en-US" sz="1800" dirty="0" smtClean="0"/>
              <a:t>Many/most materials may require documented sterilization prior to disposal.</a:t>
            </a:r>
          </a:p>
          <a:p>
            <a:pPr lvl="2" fontAlgn="base"/>
            <a:endParaRPr lang="en-US" b="1" dirty="0"/>
          </a:p>
          <a:p>
            <a:pPr lvl="1"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Biosafety (1 of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5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8132" y="1172220"/>
            <a:ext cx="7498080" cy="4906847"/>
          </a:xfrm>
        </p:spPr>
        <p:txBody>
          <a:bodyPr>
            <a:noAutofit/>
          </a:bodyPr>
          <a:lstStyle/>
          <a:p>
            <a:pPr marL="131663" indent="0" fontAlgn="base">
              <a:buNone/>
            </a:pPr>
            <a:r>
              <a:rPr lang="en-US" sz="2000" dirty="0" smtClean="0"/>
              <a:t>Biosafety-resources:</a:t>
            </a:r>
          </a:p>
          <a:p>
            <a:pPr marL="413796" lvl="1" indent="0" fontAlgn="base">
              <a:buNone/>
            </a:pPr>
            <a:r>
              <a:rPr lang="en-US" sz="1800" u="sng" dirty="0" smtClean="0"/>
              <a:t>Chemistry:  </a:t>
            </a:r>
            <a:r>
              <a:rPr lang="en-US" sz="1800" dirty="0" smtClean="0"/>
              <a:t>Biofacilities Users Group Committee (</a:t>
            </a:r>
            <a:r>
              <a:rPr lang="en-US" sz="1800" i="1" dirty="0" smtClean="0"/>
              <a:t>cold rooms, incubator, culture room).</a:t>
            </a:r>
            <a:r>
              <a:rPr lang="en-US" sz="1800" dirty="0"/>
              <a:t>	</a:t>
            </a:r>
            <a:r>
              <a:rPr lang="en-US" sz="1800" dirty="0" smtClean="0"/>
              <a:t>Chair: Prof. </a:t>
            </a:r>
            <a:r>
              <a:rPr lang="en-US" sz="1800" dirty="0"/>
              <a:t>Cliff </a:t>
            </a:r>
            <a:r>
              <a:rPr lang="en-US" sz="1800" dirty="0" smtClean="0"/>
              <a:t>Stains:402</a:t>
            </a:r>
            <a:r>
              <a:rPr lang="en-US" sz="1800" dirty="0"/>
              <a:t>) 472-</a:t>
            </a:r>
            <a:r>
              <a:rPr lang="en-US" sz="1800" dirty="0" smtClean="0"/>
              <a:t>2617  </a:t>
            </a:r>
            <a:r>
              <a:rPr lang="en-US" sz="1800" dirty="0" smtClean="0">
                <a:hlinkClick r:id="rId2"/>
              </a:rPr>
              <a:t>cstains2@unl.edu</a:t>
            </a:r>
            <a:endParaRPr lang="en-US" sz="1800" dirty="0" smtClean="0"/>
          </a:p>
          <a:p>
            <a:pPr marL="131663" indent="0" fontAlgn="base">
              <a:buNone/>
            </a:pPr>
            <a:endParaRPr lang="en-US" sz="1800" dirty="0" smtClean="0"/>
          </a:p>
          <a:p>
            <a:pPr marL="413796" lvl="1" indent="0" fontAlgn="base">
              <a:buNone/>
            </a:pPr>
            <a:r>
              <a:rPr lang="en-US" sz="1800" u="sng" dirty="0" smtClean="0"/>
              <a:t>EHS </a:t>
            </a:r>
            <a:r>
              <a:rPr lang="en-US" sz="1800" u="sng" dirty="0"/>
              <a:t>Safe Operating Procedures re Biosafety</a:t>
            </a:r>
            <a:r>
              <a:rPr lang="en-US" sz="1800" dirty="0">
                <a:hlinkClick r:id="rId3"/>
              </a:rPr>
              <a:t>http://ehs.unl.edu/sop/</a:t>
            </a:r>
            <a:r>
              <a:rPr lang="en-US" sz="1800" dirty="0" smtClean="0">
                <a:hlinkClick r:id="rId3"/>
              </a:rPr>
              <a:t>biosafety</a:t>
            </a:r>
            <a:endParaRPr lang="en-US" sz="1800" dirty="0"/>
          </a:p>
          <a:p>
            <a:pPr marL="413796" lvl="1" indent="0" fontAlgn="base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413796" lvl="1" indent="0" fontAlgn="base">
              <a:buNone/>
            </a:pPr>
            <a:r>
              <a:rPr lang="en-US" sz="1800" u="sng" dirty="0" smtClean="0">
                <a:solidFill>
                  <a:srgbClr val="000000"/>
                </a:solidFill>
              </a:rPr>
              <a:t>EHS Biosafety Officer</a:t>
            </a:r>
            <a:endParaRPr lang="en-US" sz="1800" u="sng" dirty="0">
              <a:solidFill>
                <a:srgbClr val="000000"/>
              </a:solidFill>
            </a:endParaRPr>
          </a:p>
          <a:p>
            <a:pPr marL="413796" lvl="1" indent="0" fontAlgn="base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Dr</a:t>
            </a:r>
            <a:r>
              <a:rPr lang="en-US" sz="1800" dirty="0">
                <a:solidFill>
                  <a:srgbClr val="000000"/>
                </a:solidFill>
              </a:rPr>
              <a:t>. Matthew Anderson, Biosafety Officer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(402) 472-9554	</a:t>
            </a:r>
            <a:r>
              <a:rPr lang="en-US" sz="1800" u="sng" dirty="0">
                <a:solidFill>
                  <a:srgbClr val="000000"/>
                </a:solidFill>
              </a:rPr>
              <a:t>manderson11@unl.edu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677121" lvl="2" indent="0" fontAlgn="base">
              <a:buNone/>
            </a:pPr>
            <a:endParaRPr lang="en-US" b="1" dirty="0"/>
          </a:p>
          <a:p>
            <a:pPr lvl="1"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Biosafety (2 of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9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3987291" cy="817562"/>
          </a:xfrm>
        </p:spPr>
        <p:txBody>
          <a:bodyPr>
            <a:normAutofit/>
          </a:bodyPr>
          <a:lstStyle/>
          <a:p>
            <a:r>
              <a:rPr lang="en-US" dirty="0" smtClean="0"/>
              <a:t>Electrical hazards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3324" y="1445796"/>
            <a:ext cx="6303886" cy="59309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Always look first</a:t>
            </a:r>
          </a:p>
          <a:p>
            <a:pPr lvl="1"/>
            <a:r>
              <a:rPr lang="en-US" sz="1600" dirty="0" smtClean="0"/>
              <a:t>Do not work on electrical equipment or touch an unconscious person unless you are </a:t>
            </a:r>
            <a:r>
              <a:rPr lang="en-US" sz="1600" u="sng" dirty="0" smtClean="0"/>
              <a:t>sure</a:t>
            </a:r>
            <a:r>
              <a:rPr lang="en-US" sz="1600" dirty="0" smtClean="0"/>
              <a:t> there is no source of electricity.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Avoid spark sources near solvents</a:t>
            </a:r>
          </a:p>
          <a:p>
            <a:endParaRPr lang="en-US" sz="2000" dirty="0" smtClean="0"/>
          </a:p>
          <a:p>
            <a:pPr lvl="0">
              <a:defRPr/>
            </a:pPr>
            <a:r>
              <a:rPr lang="en-US" sz="2000" dirty="0" smtClean="0"/>
              <a:t>Electrical cords/ cables</a:t>
            </a:r>
          </a:p>
          <a:p>
            <a:pPr lvl="1">
              <a:defRPr/>
            </a:pPr>
            <a:r>
              <a:rPr lang="en-US" sz="1600" dirty="0"/>
              <a:t>S</a:t>
            </a:r>
            <a:r>
              <a:rPr lang="en-US" sz="1600" dirty="0" smtClean="0"/>
              <a:t>hould not obstruct work</a:t>
            </a:r>
            <a:r>
              <a:rPr lang="en-US" sz="1600" dirty="0"/>
              <a:t> </a:t>
            </a:r>
            <a:r>
              <a:rPr lang="en-US" sz="1600" dirty="0" smtClean="0"/>
              <a:t>or aisles.</a:t>
            </a:r>
          </a:p>
          <a:p>
            <a:pPr lvl="1">
              <a:defRPr/>
            </a:pPr>
            <a:r>
              <a:rPr lang="en-US" sz="1600" dirty="0" smtClean="0"/>
              <a:t>Extension (“drop”) cords only for short-term use; power strips can be used long-term </a:t>
            </a:r>
            <a:r>
              <a:rPr lang="en-US" sz="1600" i="1" dirty="0" smtClean="0"/>
              <a:t>but not on high amperage devices.</a:t>
            </a:r>
            <a:endParaRPr lang="en-US" sz="1600" dirty="0" smtClean="0"/>
          </a:p>
          <a:p>
            <a:pPr lvl="1"/>
            <a:r>
              <a:rPr lang="en-US" sz="1600" dirty="0" smtClean="0"/>
              <a:t>Do not “daisy-chain” cords or power strips.  </a:t>
            </a:r>
          </a:p>
          <a:p>
            <a:pPr lvl="1">
              <a:defRPr/>
            </a:pPr>
            <a:r>
              <a:rPr lang="en-US" sz="1600" dirty="0" smtClean="0"/>
              <a:t>Discard and replace damaged cords. </a:t>
            </a:r>
          </a:p>
          <a:p>
            <a:pPr lvl="1">
              <a:defRPr/>
            </a:pPr>
            <a:endParaRPr lang="en-US" sz="1600" dirty="0"/>
          </a:p>
          <a:p>
            <a:pPr lvl="0">
              <a:defRPr/>
            </a:pPr>
            <a:r>
              <a:rPr lang="en-US" sz="1800" dirty="0">
                <a:solidFill>
                  <a:srgbClr val="0000FF"/>
                </a:solidFill>
              </a:rPr>
              <a:t>Consult </a:t>
            </a:r>
            <a:r>
              <a:rPr lang="en-US" sz="1800" dirty="0" smtClean="0">
                <a:solidFill>
                  <a:srgbClr val="0000FF"/>
                </a:solidFill>
              </a:rPr>
              <a:t>Chemistry Electronics </a:t>
            </a:r>
            <a:r>
              <a:rPr lang="en-US" sz="1800" dirty="0">
                <a:solidFill>
                  <a:srgbClr val="0000FF"/>
                </a:solidFill>
              </a:rPr>
              <a:t>shop with any concerns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</a:p>
          <a:p>
            <a:pPr marL="84641" indent="0">
              <a:buNone/>
            </a:pPr>
            <a:endParaRPr lang="en-US" sz="2400" dirty="0" smtClean="0"/>
          </a:p>
          <a:p>
            <a:pPr>
              <a:tabLst>
                <a:tab pos="940445" algn="l"/>
              </a:tabLst>
            </a:pPr>
            <a:endParaRPr lang="en-US" sz="24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202323" y="5588001"/>
            <a:ext cx="6600951" cy="14351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/>
          <a:p>
            <a:pPr marL="376179" indent="-291538">
              <a:spcBef>
                <a:spcPts val="617"/>
              </a:spcBef>
              <a:buClr>
                <a:schemeClr val="accent1"/>
              </a:buClr>
              <a:buSzPct val="80000"/>
              <a:buFont typeface="Wingdings 2"/>
              <a:buChar char=""/>
              <a:tabLst>
                <a:tab pos="940445" algn="l"/>
              </a:tabLst>
              <a:defRPr/>
            </a:pPr>
            <a:endParaRPr lang="en-US" sz="2500" u="sng" dirty="0">
              <a:solidFill>
                <a:srgbClr val="000000"/>
              </a:solidFill>
              <a:latin typeface="Arial"/>
              <a:ea typeface="ＭＳ Ｐゴシック" charset="0"/>
              <a:cs typeface="Arial"/>
              <a:sym typeface="Arial" charset="0"/>
            </a:endParaRPr>
          </a:p>
        </p:txBody>
      </p:sp>
      <p:pic>
        <p:nvPicPr>
          <p:cNvPr id="2" name="Picture 1" descr="extension_cord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210" y="5071376"/>
            <a:ext cx="1161256" cy="16257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37209" y="6180509"/>
            <a:ext cx="267726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927157" y="6317731"/>
            <a:ext cx="267726" cy="4342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4836" y="4034323"/>
            <a:ext cx="15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Localelectricalne.com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969" y="2716798"/>
            <a:ext cx="1607956" cy="1266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49036" y="2162800"/>
            <a:ext cx="2056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/>
                <a:cs typeface="Arial"/>
                <a:hlinkClick r:id="rId4"/>
              </a:rPr>
              <a:t>science.howstuffworks.com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20" y="782991"/>
            <a:ext cx="1568108" cy="12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rmAutofit/>
          </a:bodyPr>
          <a:lstStyle/>
          <a:p>
            <a:r>
              <a:rPr lang="en-US" dirty="0" smtClean="0"/>
              <a:t>Floods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44169" y="1155702"/>
            <a:ext cx="4370831" cy="2200775"/>
          </a:xfrm>
        </p:spPr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 smtClean="0"/>
              <a:t>Costly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u="sng" dirty="0" smtClean="0"/>
              <a:t>and usually avoidable</a:t>
            </a:r>
            <a:r>
              <a:rPr lang="en-US" sz="2400" dirty="0" smtClean="0"/>
              <a:t>. </a:t>
            </a:r>
            <a:r>
              <a:rPr lang="en-US" sz="2400" dirty="0"/>
              <a:t> </a:t>
            </a:r>
            <a:r>
              <a:rPr lang="en-US" sz="2400" dirty="0" smtClean="0"/>
              <a:t>Our most common accident/incident, (and the one that will make you very unpopular). </a:t>
            </a:r>
            <a:endParaRPr lang="en-US" sz="24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435609" y="3586971"/>
            <a:ext cx="4128516" cy="1624932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40" indent="0">
              <a:buNone/>
              <a:tabLst>
                <a:tab pos="940445" algn="l"/>
              </a:tabLst>
            </a:pPr>
            <a:r>
              <a:rPr lang="en-US" sz="2100" dirty="0">
                <a:latin typeface="Arial" charset="0"/>
                <a:ea typeface="ＭＳ Ｐゴシック" charset="0"/>
                <a:sym typeface="Arial" charset="0"/>
              </a:rPr>
              <a:t>The water pressure in Hamilton can be quite high.  Unsecured hoses can easily slip off of fittings or out of drains. 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sz="2100" dirty="0">
              <a:solidFill>
                <a:srgbClr val="A408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 smtClean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pic>
        <p:nvPicPr>
          <p:cNvPr id="17" name="Picture 16" descr="water_press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45170" y="3995305"/>
            <a:ext cx="2068160" cy="165607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6451600" y="3979333"/>
            <a:ext cx="757162" cy="82973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604" y="5211903"/>
            <a:ext cx="44034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Pressure on 8</a:t>
            </a:r>
            <a:r>
              <a:rPr lang="en-US" i="1" baseline="30000" dirty="0" smtClean="0">
                <a:solidFill>
                  <a:srgbClr val="0000FF"/>
                </a:solidFill>
              </a:rPr>
              <a:t>th</a:t>
            </a:r>
            <a:r>
              <a:rPr lang="en-US" i="1" dirty="0" smtClean="0">
                <a:solidFill>
                  <a:srgbClr val="0000FF"/>
                </a:solidFill>
              </a:rPr>
              <a:t> floor nearly 80 psi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(pounds/square inch) or 5.5 bar. Presumably greater pressures on lower floors</a:t>
            </a:r>
          </a:p>
        </p:txBody>
      </p:sp>
    </p:spTree>
    <p:extLst>
      <p:ext uri="{BB962C8B-B14F-4D97-AF65-F5344CB8AC3E}">
        <p14:creationId xmlns:p14="http://schemas.microsoft.com/office/powerpoint/2010/main" val="34584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rmAutofit/>
          </a:bodyPr>
          <a:lstStyle/>
          <a:p>
            <a:r>
              <a:rPr lang="en-US" dirty="0" smtClean="0"/>
              <a:t>Flood prevention: Easy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104900" y="1231901"/>
            <a:ext cx="3863340" cy="28702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tabLst>
                <a:tab pos="940445" algn="l"/>
              </a:tabLst>
            </a:pPr>
            <a:r>
              <a:rPr lang="en-US" dirty="0" smtClean="0">
                <a:latin typeface="Arial" charset="0"/>
                <a:ea typeface="ＭＳ Ｐゴシック" charset="0"/>
                <a:sym typeface="Arial" charset="0"/>
              </a:rPr>
              <a:t>Minimize unattended water use. </a:t>
            </a:r>
          </a:p>
          <a:p>
            <a:pPr>
              <a:buFont typeface="Arial"/>
              <a:buChar char="•"/>
              <a:tabLst>
                <a:tab pos="940445" algn="l"/>
              </a:tabLst>
            </a:pPr>
            <a:r>
              <a:rPr lang="en-US" dirty="0" smtClean="0">
                <a:latin typeface="Arial" charset="0"/>
                <a:ea typeface="ＭＳ Ｐゴシック" charset="0"/>
                <a:sym typeface="Arial" charset="0"/>
              </a:rPr>
              <a:t>Clamp hoses onto fittings (clamps best, wire OK). </a:t>
            </a:r>
            <a:endParaRPr lang="en-US" dirty="0">
              <a:latin typeface="Arial" charset="0"/>
              <a:ea typeface="ＭＳ Ｐゴシック" charset="0"/>
              <a:sym typeface="Arial" charset="0"/>
            </a:endParaRPr>
          </a:p>
          <a:p>
            <a:pPr>
              <a:tabLst>
                <a:tab pos="940445" algn="l"/>
              </a:tabLst>
            </a:pPr>
            <a:endParaRPr lang="en-US" dirty="0" smtClean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305560" y="3471334"/>
            <a:ext cx="7498080" cy="99060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40" indent="0">
              <a:buNone/>
              <a:tabLst>
                <a:tab pos="940445" algn="l"/>
              </a:tabLst>
            </a:pPr>
            <a:r>
              <a:rPr lang="en-US" sz="2100" dirty="0" smtClean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Leak-proof </a:t>
            </a:r>
            <a:r>
              <a:rPr lang="en-US" sz="2100" dirty="0">
                <a:solidFill>
                  <a:srgbClr val="0000FF"/>
                </a:solidFill>
                <a:latin typeface="Arial" charset="0"/>
                <a:ea typeface="ＭＳ Ｐゴシック" charset="0"/>
                <a:sym typeface="Arial" charset="0"/>
              </a:rPr>
              <a:t>“Quick connect” hose connections now available.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pic>
        <p:nvPicPr>
          <p:cNvPr id="5" name="Picture 4" descr="Nylon_hose_clamp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64" t="22999" r="28007" b="59509"/>
          <a:stretch/>
        </p:blipFill>
        <p:spPr>
          <a:xfrm>
            <a:off x="5249333" y="1398285"/>
            <a:ext cx="1716660" cy="1411593"/>
          </a:xfrm>
          <a:prstGeom prst="rect">
            <a:avLst/>
          </a:prstGeom>
        </p:spPr>
      </p:pic>
      <p:pic>
        <p:nvPicPr>
          <p:cNvPr id="10" name="Picture 9" descr="21AbA+FR4hL__AA220_-150x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368" y="4199467"/>
            <a:ext cx="1333500" cy="1333500"/>
          </a:xfrm>
          <a:prstGeom prst="rect">
            <a:avLst/>
          </a:prstGeom>
        </p:spPr>
      </p:pic>
      <p:sp>
        <p:nvSpPr>
          <p:cNvPr id="11" name="Multiply 10"/>
          <p:cNvSpPr/>
          <p:nvPr/>
        </p:nvSpPr>
        <p:spPr>
          <a:xfrm>
            <a:off x="2175935" y="4809069"/>
            <a:ext cx="465667" cy="427567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4044" tIns="47022" rIns="94044" bIns="47022"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3" name="Picture 12" descr="pee_tube_connecto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226" y="3966634"/>
            <a:ext cx="1697108" cy="1130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84915" y="4224867"/>
            <a:ext cx="1969686" cy="972126"/>
          </a:xfrm>
          <a:prstGeom prst="rect">
            <a:avLst/>
          </a:prstGeom>
          <a:noFill/>
        </p:spPr>
        <p:txBody>
          <a:bodyPr wrap="square" lIns="94044" tIns="47022" rIns="94044" bIns="47022" rtlCol="0">
            <a:spAutoFit/>
          </a:bodyPr>
          <a:lstStyle/>
          <a:p>
            <a:r>
              <a:rPr lang="en-US" i="1" dirty="0" smtClean="0"/>
              <a:t>Not to be used</a:t>
            </a:r>
          </a:p>
          <a:p>
            <a:r>
              <a:rPr lang="en-US" i="1" dirty="0" smtClean="0"/>
              <a:t>for any unattended operations</a:t>
            </a:r>
            <a:endParaRPr lang="en-US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332" y="3996268"/>
            <a:ext cx="812800" cy="812800"/>
          </a:xfrm>
          <a:prstGeom prst="rect">
            <a:avLst/>
          </a:prstGeom>
        </p:spPr>
      </p:pic>
      <p:pic>
        <p:nvPicPr>
          <p:cNvPr id="16" name="Picture 15" descr="wired_hose_nipp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65994" y="1032935"/>
            <a:ext cx="1969435" cy="1776942"/>
          </a:xfrm>
          <a:prstGeom prst="rect">
            <a:avLst/>
          </a:prstGeom>
        </p:spPr>
      </p:pic>
      <p:sp>
        <p:nvSpPr>
          <p:cNvPr id="19" name="Content Placeholder 7"/>
          <p:cNvSpPr txBox="1">
            <a:spLocks/>
          </p:cNvSpPr>
          <p:nvPr/>
        </p:nvSpPr>
        <p:spPr>
          <a:xfrm>
            <a:off x="1435608" y="5471585"/>
            <a:ext cx="7508749" cy="833967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tabLst>
                <a:tab pos="940445" algn="l"/>
              </a:tabLst>
            </a:pPr>
            <a:r>
              <a:rPr lang="en-US" dirty="0" smtClean="0"/>
              <a:t>Secure drain lines (length of hose down drain; by clamping or anchoring hose)</a:t>
            </a:r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40"/>
            <a:ext cx="5015991" cy="758295"/>
          </a:xfrm>
        </p:spPr>
        <p:txBody>
          <a:bodyPr>
            <a:noAutofit/>
          </a:bodyPr>
          <a:lstStyle/>
          <a:p>
            <a:r>
              <a:rPr lang="en-US" dirty="0" smtClean="0"/>
              <a:t>Cryogens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983952" y="908628"/>
            <a:ext cx="7512721" cy="3236190"/>
          </a:xfrm>
          <a:prstGeom prst="rect">
            <a:avLst/>
          </a:prstGeom>
        </p:spPr>
        <p:txBody>
          <a:bodyPr lIns="94044" tIns="47022" rIns="94044" bIns="47022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40445" algn="l"/>
              </a:tabLst>
            </a:pPr>
            <a:r>
              <a:rPr lang="en-US" dirty="0" smtClean="0"/>
              <a:t>Liq. N</a:t>
            </a:r>
            <a:r>
              <a:rPr lang="en-US" baseline="-25000" dirty="0" smtClean="0"/>
              <a:t>2</a:t>
            </a:r>
            <a:r>
              <a:rPr lang="en-US" dirty="0" smtClean="0"/>
              <a:t> (boils at -196 °C)</a:t>
            </a:r>
            <a:endParaRPr lang="en-US" dirty="0"/>
          </a:p>
          <a:p>
            <a:pPr lvl="1">
              <a:tabLst>
                <a:tab pos="940445" algn="l"/>
              </a:tabLst>
            </a:pPr>
            <a:r>
              <a:rPr lang="en-US" dirty="0" smtClean="0"/>
              <a:t>use only with good ventilation; be careful about condensing O2</a:t>
            </a:r>
          </a:p>
          <a:p>
            <a:pPr>
              <a:tabLst>
                <a:tab pos="940445" algn="l"/>
              </a:tabLst>
            </a:pPr>
            <a:r>
              <a:rPr lang="en-US" dirty="0" smtClean="0"/>
              <a:t>Dry ice/acetone slushes are not as cold (-80 °C) but have high heat capacity and “stick”.  Frostbite can result in seconds.  </a:t>
            </a:r>
            <a:r>
              <a:rPr lang="en-US" i="1" dirty="0" smtClean="0"/>
              <a:t>Rinse skin under cool water. </a:t>
            </a:r>
            <a:r>
              <a:rPr lang="en-US" dirty="0" smtClean="0"/>
              <a:t> </a:t>
            </a:r>
          </a:p>
          <a:p>
            <a:pPr>
              <a:tabLst>
                <a:tab pos="940445" algn="l"/>
              </a:tabLst>
            </a:pPr>
            <a:endParaRPr lang="en-US" dirty="0" smtClean="0"/>
          </a:p>
          <a:p>
            <a:pPr marL="84640" indent="0">
              <a:buNone/>
              <a:tabLst>
                <a:tab pos="940445" algn="l"/>
              </a:tabLst>
            </a:pPr>
            <a:endParaRPr lang="en-US" i="1" dirty="0" smtClean="0"/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322055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 smtClean="0">
                <a:latin typeface="Arial"/>
                <a:cs typeface="Arial"/>
              </a:rPr>
              <a:t>PPE: </a:t>
            </a:r>
            <a:r>
              <a:rPr lang="en-US" sz="2400" dirty="0" smtClean="0"/>
              <a:t>Heavy </a:t>
            </a:r>
            <a:r>
              <a:rPr lang="en-US" sz="2400" dirty="0"/>
              <a:t>leather gloves and lab </a:t>
            </a:r>
            <a:r>
              <a:rPr lang="en-US" sz="2400" dirty="0" smtClean="0"/>
              <a:t>coat for short </a:t>
            </a:r>
            <a:r>
              <a:rPr lang="en-US" sz="2400" dirty="0"/>
              <a:t>term use of cryogens.</a:t>
            </a:r>
            <a:r>
              <a:rPr lang="en-US" sz="2400" i="1" dirty="0"/>
              <a:t> If the gloves or coat get "soaked" in a cryogen, quickly take them off and move away from the hazard</a:t>
            </a:r>
            <a:r>
              <a:rPr lang="en-US" sz="2400" i="1" dirty="0" smtClean="0"/>
              <a:t>!</a:t>
            </a:r>
          </a:p>
          <a:p>
            <a:pPr>
              <a:tabLst>
                <a:tab pos="940445" algn="l"/>
              </a:tabLst>
            </a:pPr>
            <a:endParaRPr lang="en-US" sz="2800" dirty="0"/>
          </a:p>
          <a:p>
            <a:r>
              <a:rPr lang="en-US" sz="2000" dirty="0">
                <a:solidFill>
                  <a:srgbClr val="0000FF"/>
                </a:solidFill>
              </a:rPr>
              <a:t>Questions?  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See </a:t>
            </a:r>
            <a:r>
              <a:rPr lang="en-US" sz="2000" i="1" dirty="0">
                <a:solidFill>
                  <a:srgbClr val="0000FF"/>
                </a:solidFill>
              </a:rPr>
              <a:t>ehs.unl.edu/sop/s-cryogenic_material.pdf</a:t>
            </a:r>
            <a:r>
              <a:rPr lang="en-US" sz="2000" dirty="0">
                <a:solidFill>
                  <a:srgbClr val="0000FF"/>
                </a:solidFill>
              </a:rPr>
              <a:t>‎  or contact Prof. Martha Morton</a:t>
            </a:r>
          </a:p>
          <a:p>
            <a:pPr>
              <a:tabLst>
                <a:tab pos="940445" algn="l"/>
              </a:tabLst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543" y="3415146"/>
            <a:ext cx="2696643" cy="18842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03543" y="5391728"/>
            <a:ext cx="280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Frostbite from use of a cryogen during skin treatment </a:t>
            </a:r>
            <a:r>
              <a:rPr lang="en-US" sz="1600" dirty="0">
                <a:hlinkClick r:id="rId3"/>
              </a:rPr>
              <a:t>anagen.ucdavis.edu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641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Safety and Crime. 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9685" y="1242083"/>
            <a:ext cx="7640902" cy="5280211"/>
          </a:xfrm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sz="2400" dirty="0" smtClean="0">
                <a:ea typeface="ＭＳ Ｐゴシック" charset="0"/>
                <a:sym typeface="Arial" charset="0"/>
              </a:rPr>
              <a:t>UNL is fairly safe </a:t>
            </a:r>
            <a:r>
              <a:rPr lang="en-US" sz="2400" dirty="0">
                <a:ea typeface="ＭＳ Ｐゴシック" charset="0"/>
                <a:sym typeface="Arial" charset="0"/>
              </a:rPr>
              <a:t>(see </a:t>
            </a:r>
            <a:r>
              <a:rPr lang="en-US" sz="2400" dirty="0">
                <a:ea typeface="ＭＳ Ｐゴシック" charset="0"/>
                <a:sym typeface="Arial" charset="0"/>
                <a:hlinkClick r:id="rId2"/>
              </a:rPr>
              <a:t>http://police.unl.edu/</a:t>
            </a:r>
            <a:r>
              <a:rPr lang="en-US" sz="2400" dirty="0" smtClean="0">
                <a:ea typeface="ＭＳ Ｐゴシック" charset="0"/>
                <a:sym typeface="Arial" charset="0"/>
                <a:hlinkClick r:id="rId2"/>
              </a:rPr>
              <a:t>statistics</a:t>
            </a:r>
            <a:r>
              <a:rPr lang="en-US" sz="2400" dirty="0" smtClean="0">
                <a:ea typeface="ＭＳ Ｐゴシック" charset="0"/>
                <a:sym typeface="Arial" charset="0"/>
              </a:rPr>
              <a:t>)  -let’s keep it that way.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Don’t prop open outside doors or admit strangers.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Be careful when you are alone. Use a “buddy” system. 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Lock valuables in desk drawers when leaving offices.</a:t>
            </a:r>
            <a:endParaRPr lang="en-US" dirty="0"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See something suspicious?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b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</a:t>
            </a:r>
            <a:r>
              <a:rPr lang="en-US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endParaRPr lang="en-US" b="1" dirty="0" smtClean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  <a:hlinkClick r:id="rId3"/>
              </a:rPr>
              <a:t>http</a:t>
            </a:r>
            <a:r>
              <a:rPr lang="en-US" dirty="0">
                <a:ea typeface="ＭＳ Ｐゴシック" charset="0"/>
                <a:sym typeface="Arial" charset="0"/>
                <a:hlinkClick r:id="rId3"/>
              </a:rPr>
              <a:t>://police.unl.edu/reporting-troubling-or-threatening-behavior</a:t>
            </a:r>
            <a:r>
              <a:rPr lang="en-US" dirty="0" smtClean="0">
                <a:ea typeface="ＭＳ Ｐゴシック" charset="0"/>
                <a:sym typeface="Arial" charset="0"/>
              </a:rPr>
              <a:t>)</a:t>
            </a:r>
            <a:endParaRPr lang="en-US" dirty="0" smtClean="0"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ea typeface="ＭＳ Ｐゴシック" charset="0"/>
                <a:sym typeface="Arial" charset="0"/>
              </a:rPr>
              <a:t>If you feel you are in danger, remember: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b="1" dirty="0"/>
              <a:t>Run -</a:t>
            </a:r>
            <a:r>
              <a:rPr lang="en-US" dirty="0"/>
              <a:t> If there is a clear and safe escape route</a:t>
            </a:r>
            <a:br>
              <a:rPr lang="en-US" dirty="0"/>
            </a:br>
            <a:r>
              <a:rPr lang="en-US" b="1" dirty="0"/>
              <a:t>Hide -</a:t>
            </a:r>
            <a:r>
              <a:rPr lang="en-US" dirty="0"/>
              <a:t> If there is no escape and you can get to a secure location to hide</a:t>
            </a:r>
            <a:br>
              <a:rPr lang="en-US" dirty="0"/>
            </a:br>
            <a:r>
              <a:rPr lang="en-US" b="1" dirty="0"/>
              <a:t>Fight -</a:t>
            </a:r>
            <a:r>
              <a:rPr lang="en-US" dirty="0"/>
              <a:t> If your only option is to defend yourself, fight as if your life depended upon </a:t>
            </a:r>
            <a:r>
              <a:rPr lang="en-US" dirty="0" smtClean="0"/>
              <a:t>it. </a:t>
            </a:r>
          </a:p>
          <a:p>
            <a:pPr lvl="2">
              <a:spcBef>
                <a:spcPts val="411"/>
              </a:spcBef>
              <a:tabLst>
                <a:tab pos="940445" algn="l"/>
              </a:tabLst>
            </a:pP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https://</a:t>
            </a:r>
            <a:r>
              <a:rPr lang="en-US" dirty="0" err="1">
                <a:solidFill>
                  <a:srgbClr val="0000FF"/>
                </a:solidFill>
                <a:ea typeface="ＭＳ Ｐゴシック" charset="0"/>
                <a:sym typeface="Arial" charset="0"/>
              </a:rPr>
              <a:t>emergency.unl.edu</a:t>
            </a:r>
            <a:r>
              <a:rPr lang="en-US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/procedure/shooting-incident</a:t>
            </a:r>
            <a:endParaRPr lang="en-US" dirty="0" smtClean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Committee</a:t>
            </a:r>
            <a:r>
              <a:rPr lang="en-US" dirty="0"/>
              <a:t> </a:t>
            </a:r>
            <a:r>
              <a:rPr lang="en-US" dirty="0" smtClean="0"/>
              <a:t>(2016-17)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Pat Dussault,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Chair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809B HaH; </a:t>
            </a:r>
            <a:r>
              <a:rPr lang="en-US" u="sng" dirty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patrick.dussault@</a:t>
            </a:r>
            <a:r>
              <a:rPr lang="en-US" u="sng" dirty="0" smtClean="0">
                <a:solidFill>
                  <a:srgbClr val="000000"/>
                </a:solidFill>
                <a:ea typeface="ＭＳ Ｐゴシック" charset="0"/>
                <a:sym typeface="Arial" charset="0"/>
                <a:hlinkClick r:id="rId2"/>
              </a:rPr>
              <a:t>unl.edu</a:t>
            </a:r>
            <a:endParaRPr lang="en-US" u="sng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2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6951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(office) 402-328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-8515 (home); 402-840-1126 (cell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)</a:t>
            </a:r>
          </a:p>
          <a:p>
            <a:pPr>
              <a:tabLst>
                <a:tab pos="940445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Martha Morton, co-Chair</a:t>
            </a:r>
          </a:p>
          <a:p>
            <a:pPr lvl="1"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834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Hamilton, 2-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6255; mmorton4@unl.edu</a:t>
            </a:r>
            <a:endParaRPr lang="en-US" dirty="0" smtClean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buClr>
                <a:srgbClr val="3891A7"/>
              </a:buClr>
              <a:tabLst>
                <a:tab pos="940445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Members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. Barry Cheung (514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2-5172)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Ms.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Dodie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Eveleth (Building manager, 545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2-5312)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Jiantao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Guo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(634AA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2-3525)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Rick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Hartung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(326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2-2737)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Dr. Jessica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Periago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 (227 B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2-3812)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Prof.  Alex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Sinitskii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 (604C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  <a:sym typeface="Arial Bold" charset="0"/>
              </a:rPr>
              <a:t>HaH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 Bold" charset="0"/>
              </a:rPr>
              <a:t>, 2-3543)</a:t>
            </a:r>
          </a:p>
          <a:p>
            <a:pPr lvl="1">
              <a:spcBef>
                <a:spcPts val="200"/>
              </a:spcBef>
              <a:buClr>
                <a:srgbClr val="3891A7"/>
              </a:buClr>
              <a:tabLst>
                <a:tab pos="940445" algn="l"/>
              </a:tabLst>
            </a:pPr>
            <a:endParaRPr lang="en-US" sz="2000" u="sng" dirty="0">
              <a:solidFill>
                <a:srgbClr val="000000"/>
              </a:solidFill>
              <a:ea typeface="ＭＳ Ｐゴシック" charset="0"/>
              <a:sym typeface="Arial" charset="0"/>
              <a:hlinkClick r:id="rId3"/>
            </a:endParaRPr>
          </a:p>
          <a:p>
            <a:pPr>
              <a:tabLst>
                <a:tab pos="940445" algn="l"/>
              </a:tabLst>
            </a:pPr>
            <a:endParaRPr lang="en-US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and Resources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Chemistry: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http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://www.chem.unl.edu/safety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2"/>
              </a:rPr>
              <a:t>/</a:t>
            </a:r>
            <a:endParaRPr lang="en-US" u="sng" dirty="0" smtClean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dirty="0" smtClean="0">
              <a:solidFill>
                <a:srgbClr val="000000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UNL Environmental Health and Safety: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Online training: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</a:t>
            </a:r>
            <a:r>
              <a:rPr lang="en-US" sz="1800" u="sng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3"/>
              </a:rPr>
              <a:t>http</a:t>
            </a:r>
            <a:r>
              <a:rPr lang="en-US" sz="1800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3"/>
              </a:rPr>
              <a:t>://ehs.unl.edu/</a:t>
            </a:r>
            <a:r>
              <a:rPr lang="en-US" sz="1800" u="sng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Arial Bold" charset="0"/>
                <a:hlinkClick r:id="rId3"/>
              </a:rPr>
              <a:t>onlinetraining</a:t>
            </a:r>
            <a:endParaRPr lang="en-US" sz="1800" u="sng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 Bold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a typeface="Arial"/>
              </a:rPr>
              <a:t>Safe Operating Procedures (many!) </a:t>
            </a:r>
            <a:r>
              <a:rPr lang="en-US" sz="1800" dirty="0">
                <a:ea typeface="Arial"/>
                <a:hlinkClick r:id="rId4"/>
              </a:rPr>
              <a:t>http://ehs.unl.edu/</a:t>
            </a:r>
            <a:r>
              <a:rPr lang="en-US" sz="1800" dirty="0" smtClean="0">
                <a:ea typeface="Arial"/>
                <a:hlinkClick r:id="rId4"/>
              </a:rPr>
              <a:t>sop</a:t>
            </a:r>
            <a:r>
              <a:rPr lang="en-US" sz="1800" dirty="0" smtClean="0">
                <a:ea typeface="Arial"/>
              </a:rPr>
              <a:t>. </a:t>
            </a:r>
            <a:r>
              <a:rPr lang="en-US" sz="1800" dirty="0" smtClean="0">
                <a:solidFill>
                  <a:srgbClr val="000000"/>
                </a:solidFill>
                <a:ea typeface="Arial"/>
              </a:rPr>
              <a:t>Examples </a:t>
            </a:r>
            <a:r>
              <a:rPr lang="en-US" sz="1800" dirty="0">
                <a:solidFill>
                  <a:srgbClr val="000000"/>
                </a:solidFill>
                <a:ea typeface="Arial"/>
              </a:rPr>
              <a:t>of available SOPs:</a:t>
            </a:r>
            <a:r>
              <a:rPr lang="en-US" sz="1800" dirty="0">
                <a:solidFill>
                  <a:srgbClr val="0000FF"/>
                </a:solidFill>
                <a:ea typeface="Arial"/>
              </a:rPr>
              <a:t> Chemical Safety (more than a dozen); Waste Management; Accidents and Injuries;</a:t>
            </a:r>
            <a:r>
              <a:rPr lang="en-US" sz="1800" u="sng" dirty="0">
                <a:solidFill>
                  <a:srgbClr val="0000FF"/>
                </a:solidFill>
                <a:ea typeface="Arial"/>
              </a:rPr>
              <a:t> Biosafet</a:t>
            </a:r>
            <a:r>
              <a:rPr lang="en-US" sz="1800" dirty="0">
                <a:solidFill>
                  <a:srgbClr val="0000FF"/>
                </a:solidFill>
                <a:ea typeface="Arial"/>
              </a:rPr>
              <a:t>y; Emergency Preparedness; Laboratory SOPs; Laser Safety, etc……</a:t>
            </a:r>
            <a:r>
              <a:rPr lang="en-US" sz="1800" dirty="0" smtClean="0">
                <a:solidFill>
                  <a:srgbClr val="0000FF"/>
                </a:solidFill>
                <a:ea typeface="Arial"/>
              </a:rPr>
              <a:t>.</a:t>
            </a:r>
            <a:endParaRPr lang="en-US" sz="1800" u="sng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 Bold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4"/>
              </a:rPr>
              <a:t>As a general resource: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 Questions about chemical safety, reaction hazard assessment, labeling, disposal-almost anything?  </a:t>
            </a:r>
            <a:endParaRPr lang="en-US" sz="1800" dirty="0" smtClean="0"/>
          </a:p>
          <a:p>
            <a:pPr marL="84640" lvl="1" indent="0">
              <a:spcBef>
                <a:spcPts val="411"/>
              </a:spcBef>
              <a:buSzPct val="80000"/>
              <a:buNone/>
              <a:tabLst>
                <a:tab pos="940445" algn="l"/>
              </a:tabLst>
            </a:pP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  <a:hlinkClick r:id="rId5"/>
              </a:rPr>
              <a:t>http://ehs.unl.edu/</a:t>
            </a:r>
            <a:r>
              <a:rPr lang="en-US" u="sng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rPr>
              <a:t> (402-472-4925) </a:t>
            </a:r>
          </a:p>
          <a:p>
            <a:pPr marL="84640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u="sng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893762"/>
          </a:xfrm>
        </p:spPr>
        <p:txBody>
          <a:bodyPr/>
          <a:lstStyle/>
          <a:p>
            <a:r>
              <a:rPr lang="en-US" dirty="0" smtClean="0"/>
              <a:t>What kinds of risk might you encounter?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Chemical (flammable, corrosive, health, reactivity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-next page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Could include explosion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What about byproducts of the reaction?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Pressure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Gas cylinders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Reaction pressure (related:  release of toxic gases)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Fire  (Smoke/chemical inhalation; burns)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Electrical (death; serious burns)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UV or Laser (eye damage)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Cut or laceration; crushing (loss of blood; loss of limb)</a:t>
            </a:r>
          </a:p>
          <a:p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Slip/fall</a:t>
            </a:r>
          </a:p>
          <a:p>
            <a:r>
              <a:rPr lang="en-US" sz="2000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In general, imagine what could possibly go wrong?</a:t>
            </a:r>
          </a:p>
          <a:p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If you have any doubts, contact UNL EHS.  </a:t>
            </a:r>
            <a:endParaRPr lang="en-US" sz="2000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do TODAY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Put the UNL Emergency contact on your phone: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sz="25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402-47</a:t>
            </a:r>
            <a:r>
              <a:rPr lang="en-US" sz="2500" b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2-2222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endParaRPr lang="en-US" sz="2500" b="1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>
              <a:spcBef>
                <a:spcPts val="411"/>
              </a:spcBef>
              <a:tabLst>
                <a:tab pos="940445" algn="l"/>
              </a:tabLst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Sign up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UNL Emergency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Alerts: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unlalert.unl.edu</a:t>
            </a:r>
            <a:endParaRPr lang="en-US" sz="2400" dirty="0"/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endParaRPr lang="en-US" sz="28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84641" indent="0">
              <a:spcBef>
                <a:spcPts val="411"/>
              </a:spcBef>
              <a:buNone/>
              <a:tabLst>
                <a:tab pos="940445" algn="l"/>
              </a:tabLst>
            </a:pP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Thank you for attending.  </a:t>
            </a:r>
            <a:r>
              <a:rPr lang="en-US" sz="28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Contact </a:t>
            </a: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me </a:t>
            </a:r>
            <a:r>
              <a:rPr lang="en-US" sz="28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if you have any questions</a:t>
            </a:r>
            <a:r>
              <a:rPr lang="en-US" sz="2800" i="1" dirty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or concerns:</a:t>
            </a:r>
            <a:endParaRPr lang="en-US" sz="2800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Prof. Pat Dussault</a:t>
            </a: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(402)-47</a:t>
            </a:r>
            <a:r>
              <a:rPr lang="en-US" b="1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2-6951</a:t>
            </a:r>
            <a:endParaRPr lang="en-US" i="1" dirty="0">
              <a:solidFill>
                <a:srgbClr val="0000FF"/>
              </a:solidFill>
              <a:ea typeface="ＭＳ Ｐゴシック" charset="0"/>
              <a:sym typeface="Arial" charset="0"/>
            </a:endParaRPr>
          </a:p>
          <a:p>
            <a:pPr lvl="1">
              <a:spcBef>
                <a:spcPts val="411"/>
              </a:spcBef>
              <a:tabLst>
                <a:tab pos="940445" algn="l"/>
              </a:tabLst>
            </a:pPr>
            <a:r>
              <a:rPr lang="en-US" i="1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sym typeface="Arial" charset="0"/>
              </a:rPr>
              <a:t>pdussault1@unl.edu</a:t>
            </a:r>
            <a:endParaRPr lang="en-US" b="1" i="1" dirty="0" smtClean="0">
              <a:solidFill>
                <a:srgbClr val="0000FF"/>
              </a:solidFill>
              <a:ea typeface="ＭＳ Ｐゴシック" charset="0"/>
              <a:sym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2622516" cy="4187486"/>
          </a:xfrm>
        </p:spPr>
        <p:txBody>
          <a:bodyPr>
            <a:normAutofit/>
          </a:bodyPr>
          <a:lstStyle/>
          <a:p>
            <a:r>
              <a:rPr lang="en-US" dirty="0" smtClean="0"/>
              <a:t>GHS (Globally Harmonized System) for Chemical Hazard Assessment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 descr="GH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1204" y="356368"/>
            <a:ext cx="4955177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74638"/>
            <a:ext cx="3898392" cy="1503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GHS vs. more familiar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Safety Data Sheet warnings: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11" y="521866"/>
            <a:ext cx="3210620" cy="5618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1" y="6140451"/>
            <a:ext cx="29279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www.fireengineering.com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5429" y="2476500"/>
            <a:ext cx="35358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Acetic acid sounds pretty harmless, right?  Try looking up “GHS” or “SDS”?</a:t>
            </a:r>
          </a:p>
          <a:p>
            <a:endParaRPr lang="en-US" dirty="0"/>
          </a:p>
          <a:p>
            <a:r>
              <a:rPr lang="en-US" dirty="0" smtClean="0"/>
              <a:t>What about a reagent that you have used or might use?  </a:t>
            </a:r>
          </a:p>
          <a:p>
            <a:endParaRPr lang="en-US" dirty="0"/>
          </a:p>
          <a:p>
            <a:r>
              <a:rPr lang="en-US" dirty="0" smtClean="0"/>
              <a:t>Any surprises?</a:t>
            </a:r>
          </a:p>
        </p:txBody>
      </p:sp>
    </p:spTree>
    <p:extLst>
      <p:ext uri="{BB962C8B-B14F-4D97-AF65-F5344CB8AC3E}">
        <p14:creationId xmlns:p14="http://schemas.microsoft.com/office/powerpoint/2010/main" val="29891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9" y="231776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Clothing, Behavior, and Personal Protective Equipment PPE)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5569" y="1370016"/>
            <a:ext cx="7498080" cy="1536164"/>
          </a:xfrm>
        </p:spPr>
        <p:txBody>
          <a:bodyPr>
            <a:noAutofit/>
          </a:bodyPr>
          <a:lstStyle/>
          <a:p>
            <a:r>
              <a:rPr lang="en-US" sz="2000" b="1" dirty="0"/>
              <a:t>Clothing</a:t>
            </a:r>
            <a:r>
              <a:rPr lang="en-US" sz="2000" dirty="0"/>
              <a:t>:  </a:t>
            </a:r>
          </a:p>
          <a:p>
            <a:pPr lvl="1"/>
            <a:r>
              <a:rPr lang="en-US" sz="1800" b="1" dirty="0" smtClean="0"/>
              <a:t>NO </a:t>
            </a:r>
            <a:r>
              <a:rPr lang="en-US" sz="1800" dirty="0"/>
              <a:t>open-toed shoes/sandals.  </a:t>
            </a:r>
            <a:endParaRPr lang="en-US" sz="1800" dirty="0" smtClean="0"/>
          </a:p>
          <a:p>
            <a:pPr lvl="1"/>
            <a:r>
              <a:rPr lang="en-US" sz="1800" dirty="0"/>
              <a:t>Approved </a:t>
            </a:r>
            <a:r>
              <a:rPr lang="en-US" sz="1800" b="1" dirty="0"/>
              <a:t>lab coats </a:t>
            </a:r>
            <a:r>
              <a:rPr lang="en-US" sz="1800" u="sng" dirty="0"/>
              <a:t>required</a:t>
            </a:r>
            <a:r>
              <a:rPr lang="en-US" sz="1800" dirty="0"/>
              <a:t> except where specifically exempted 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i="1" dirty="0">
                <a:solidFill>
                  <a:srgbClr val="0000FF"/>
                </a:solidFill>
              </a:rPr>
              <a:t>ask if you are not sure)</a:t>
            </a:r>
            <a:r>
              <a:rPr lang="en-US" sz="1800" i="1" dirty="0" smtClean="0">
                <a:solidFill>
                  <a:srgbClr val="0000FF"/>
                </a:solidFill>
              </a:rPr>
              <a:t>.</a:t>
            </a:r>
            <a:endParaRPr lang="en-US" sz="1800" dirty="0"/>
          </a:p>
          <a:p>
            <a:pPr lvl="1"/>
            <a:r>
              <a:rPr lang="en-US" sz="1800" dirty="0" smtClean="0"/>
              <a:t>Tie back long hair.  Avoid loose hair, scarves, neckties, and loose clothing around machinery (e.g., motors, belt drives, lathes)</a:t>
            </a:r>
            <a:endParaRPr lang="en-US" sz="1900" i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 descr="glass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953" y="3657503"/>
            <a:ext cx="2452224" cy="11323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9134" y="4914901"/>
            <a:ext cx="783455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366FF"/>
              </a:buClr>
              <a:buFont typeface="Arial"/>
              <a:buChar char="•"/>
            </a:pPr>
            <a:r>
              <a:rPr lang="en-US" b="1" dirty="0" smtClean="0"/>
              <a:t>Working </a:t>
            </a:r>
            <a:r>
              <a:rPr lang="en-US" b="1" dirty="0"/>
              <a:t>alone</a:t>
            </a:r>
            <a:r>
              <a:rPr lang="en-US" dirty="0"/>
              <a:t>- </a:t>
            </a:r>
            <a:r>
              <a:rPr lang="en-US" u="sng" dirty="0"/>
              <a:t>N</a:t>
            </a:r>
            <a:r>
              <a:rPr lang="en-US" u="sng" dirty="0" smtClean="0"/>
              <a:t>ot </a:t>
            </a:r>
            <a:r>
              <a:rPr lang="en-US" u="sng" dirty="0"/>
              <a:t>allowed</a:t>
            </a:r>
            <a:r>
              <a:rPr lang="en-US" dirty="0"/>
              <a:t> </a:t>
            </a:r>
            <a:r>
              <a:rPr lang="en-US" dirty="0" smtClean="0"/>
              <a:t>for new investigators or undergraduate researchers; not encouraged </a:t>
            </a:r>
            <a:r>
              <a:rPr lang="en-US" dirty="0"/>
              <a:t>for anyone). </a:t>
            </a:r>
          </a:p>
          <a:p>
            <a:pPr marL="342900" indent="-342900">
              <a:buClr>
                <a:srgbClr val="3366FF"/>
              </a:buClr>
              <a:buFont typeface="Arial"/>
              <a:buChar char="•"/>
            </a:pPr>
            <a:r>
              <a:rPr lang="en-US" sz="2100" b="1" dirty="0"/>
              <a:t>Food/drink</a:t>
            </a:r>
            <a:r>
              <a:rPr lang="en-US" sz="2100" dirty="0"/>
              <a:t>:  Not allowed in any areas in </a:t>
            </a:r>
            <a:r>
              <a:rPr lang="en-US" sz="2100" dirty="0" smtClean="0"/>
              <a:t>which reagents are </a:t>
            </a:r>
            <a:r>
              <a:rPr lang="en-US" sz="2100" dirty="0"/>
              <a:t>stored/used/dispensed.  </a:t>
            </a:r>
            <a:endParaRPr lang="en-US" sz="2100" dirty="0">
              <a:solidFill>
                <a:srgbClr val="000000"/>
              </a:solidFill>
              <a:ea typeface="ＭＳ Ｐゴシック" charset="0"/>
              <a:sym typeface="Arial" charset="0"/>
            </a:endParaRPr>
          </a:p>
          <a:p>
            <a:pPr marL="342900" indent="-342900">
              <a:buClr>
                <a:srgbClr val="3366FF"/>
              </a:buClr>
              <a:buFont typeface="Arial"/>
              <a:buChar char="•"/>
              <a:tabLst>
                <a:tab pos="940445" algn="l"/>
              </a:tabLst>
            </a:pPr>
            <a:r>
              <a:rPr lang="en-US" sz="2100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Gloves </a:t>
            </a:r>
            <a:r>
              <a:rPr lang="en-US" sz="2100" i="1" dirty="0" smtClean="0">
                <a:solidFill>
                  <a:srgbClr val="000000"/>
                </a:solidFill>
                <a:ea typeface="ＭＳ Ｐゴシック" charset="0"/>
                <a:sym typeface="Arial" charset="0"/>
              </a:rPr>
              <a:t>are </a:t>
            </a:r>
            <a:r>
              <a:rPr lang="en-US" sz="2100" i="1" dirty="0">
                <a:solidFill>
                  <a:srgbClr val="000000"/>
                </a:solidFill>
                <a:ea typeface="ＭＳ Ｐゴシック" charset="0"/>
                <a:sym typeface="Arial" charset="0"/>
              </a:rPr>
              <a:t>discussed later.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9807" y="3644802"/>
            <a:ext cx="4315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Eye protection</a:t>
            </a:r>
            <a:r>
              <a:rPr lang="en-US" sz="2000" dirty="0"/>
              <a:t>:  goggles or safety glasses required unless specifically exempted </a:t>
            </a:r>
            <a:r>
              <a:rPr lang="en-US" sz="2000" dirty="0">
                <a:solidFill>
                  <a:srgbClr val="0000FF"/>
                </a:solidFill>
              </a:rPr>
              <a:t>(</a:t>
            </a:r>
            <a:r>
              <a:rPr lang="en-US" sz="2000" i="1" dirty="0">
                <a:solidFill>
                  <a:srgbClr val="0000FF"/>
                </a:solidFill>
              </a:rPr>
              <a:t>ask if you are not sure).  </a:t>
            </a:r>
          </a:p>
        </p:txBody>
      </p:sp>
    </p:spTree>
    <p:extLst>
      <p:ext uri="{BB962C8B-B14F-4D97-AF65-F5344CB8AC3E}">
        <p14:creationId xmlns:p14="http://schemas.microsoft.com/office/powerpoint/2010/main" val="15446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318" y="151672"/>
            <a:ext cx="438207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Summoning emergency</a:t>
            </a:r>
            <a:br>
              <a:rPr lang="en-US" dirty="0" smtClean="0"/>
            </a:br>
            <a:r>
              <a:rPr lang="en-US" dirty="0" smtClean="0"/>
              <a:t>responders:  </a:t>
            </a:r>
            <a:r>
              <a:rPr lang="en-US" b="1" dirty="0" smtClean="0"/>
              <a:t>Fire alarm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375" y="1430466"/>
            <a:ext cx="3936323" cy="3768068"/>
          </a:xfrm>
        </p:spPr>
        <p:txBody>
          <a:bodyPr>
            <a:normAutofit fontScale="32500" lnSpcReduction="20000"/>
          </a:bodyPr>
          <a:lstStyle/>
          <a:p>
            <a:r>
              <a:rPr lang="en-US" sz="5700" b="1" i="1" dirty="0"/>
              <a:t>Fire</a:t>
            </a:r>
            <a:r>
              <a:rPr lang="en-US" sz="5700" i="1" dirty="0"/>
              <a:t> (unless </a:t>
            </a:r>
            <a:r>
              <a:rPr lang="en-US" sz="5700" i="1" u="sng" dirty="0"/>
              <a:t>very</a:t>
            </a:r>
            <a:r>
              <a:rPr lang="en-US" sz="5700" i="1" dirty="0"/>
              <a:t> minor)</a:t>
            </a:r>
          </a:p>
          <a:p>
            <a:r>
              <a:rPr lang="en-US" sz="5700" i="1" dirty="0"/>
              <a:t>Major chemical spill or toxic leak.</a:t>
            </a:r>
          </a:p>
          <a:p>
            <a:r>
              <a:rPr lang="en-US" sz="5700" u="sng" dirty="0"/>
              <a:t>Only</a:t>
            </a:r>
            <a:r>
              <a:rPr lang="en-US" sz="5700" dirty="0"/>
              <a:t> easy way to evacuate building </a:t>
            </a:r>
          </a:p>
          <a:p>
            <a:endParaRPr lang="en-US" sz="5700" dirty="0">
              <a:solidFill>
                <a:srgbClr val="000000"/>
              </a:solidFill>
            </a:endParaRPr>
          </a:p>
          <a:p>
            <a:endParaRPr lang="en-US" sz="5700" dirty="0">
              <a:solidFill>
                <a:srgbClr val="000000"/>
              </a:solidFill>
            </a:endParaRP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Pull down alarm.</a:t>
            </a:r>
          </a:p>
          <a:p>
            <a:pPr>
              <a:buSzPts val="1600"/>
            </a:pPr>
            <a:r>
              <a:rPr lang="en-US" sz="5700" dirty="0">
                <a:solidFill>
                  <a:srgbClr val="000000"/>
                </a:solidFill>
              </a:rPr>
              <a:t>Leave building</a:t>
            </a:r>
          </a:p>
          <a:p>
            <a:r>
              <a:rPr lang="en-US" sz="5700" dirty="0">
                <a:solidFill>
                  <a:srgbClr val="000000"/>
                </a:solidFill>
              </a:rPr>
              <a:t>Call 47</a:t>
            </a:r>
            <a:r>
              <a:rPr lang="en-US" sz="5700" b="1" dirty="0">
                <a:solidFill>
                  <a:srgbClr val="0000FF"/>
                </a:solidFill>
              </a:rPr>
              <a:t>2-2222 </a:t>
            </a:r>
            <a:r>
              <a:rPr lang="en-US" sz="5700" dirty="0">
                <a:solidFill>
                  <a:srgbClr val="000000"/>
                </a:solidFill>
              </a:rPr>
              <a:t>from outside to give more details</a:t>
            </a:r>
          </a:p>
          <a:p>
            <a:endParaRPr lang="en-US" sz="2100" dirty="0"/>
          </a:p>
          <a:p>
            <a:endParaRPr lang="en-US" sz="21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1" y="1684424"/>
            <a:ext cx="1040495" cy="1387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 descr="HaH_outline_fire.pc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077" y="1684423"/>
            <a:ext cx="3428353" cy="483936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764631" y="668423"/>
            <a:ext cx="0" cy="762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4347" y="258986"/>
            <a:ext cx="818934" cy="387350"/>
          </a:xfrm>
          <a:prstGeom prst="rect">
            <a:avLst/>
          </a:prstGeom>
          <a:noFill/>
        </p:spPr>
        <p:txBody>
          <a:bodyPr wrap="none" lIns="94044" tIns="47022" rIns="94044" bIns="47022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pic>
        <p:nvPicPr>
          <p:cNvPr id="6" name="synthslowwhoopPC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51270" y="5462338"/>
            <a:ext cx="774095" cy="812800"/>
          </a:xfrm>
          <a:prstGeom prst="rect">
            <a:avLst/>
          </a:prstGeom>
        </p:spPr>
      </p:pic>
      <p:pic>
        <p:nvPicPr>
          <p:cNvPr id="11" name="EF Fire Evac Message 00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29842" y="5492750"/>
            <a:ext cx="774095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5534" y="1102312"/>
            <a:ext cx="155452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Hamilton Hall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3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5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000FF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9449</TotalTime>
  <Words>5061</Words>
  <Application>Microsoft Macintosh PowerPoint</Application>
  <PresentationFormat>Letter Paper (8.5x11 in)</PresentationFormat>
  <Paragraphs>558</Paragraphs>
  <Slides>50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Solstice</vt:lpstr>
      <vt:lpstr>UNL Chemistry Safety Training   </vt:lpstr>
      <vt:lpstr>Outline:</vt:lpstr>
      <vt:lpstr>Required training </vt:lpstr>
      <vt:lpstr>Overarching principles: a warm-up</vt:lpstr>
      <vt:lpstr>What kinds of risk might you encounter?</vt:lpstr>
      <vt:lpstr>GHS (Globally Harmonized System) for Chemical Hazard Assessment</vt:lpstr>
      <vt:lpstr>GHS vs. more familiar Safety Data Sheet warnings:</vt:lpstr>
      <vt:lpstr>Clothing, Behavior, and Personal Protective Equipment PPE)</vt:lpstr>
      <vt:lpstr>Summoning emergency responders:  Fire alarm</vt:lpstr>
      <vt:lpstr>Fire alarm:  what should you do? </vt:lpstr>
      <vt:lpstr>Summoning emergency responders: Red phone or 402-472-2222 or 911</vt:lpstr>
      <vt:lpstr>TORNADO alarm  </vt:lpstr>
      <vt:lpstr>Power outages </vt:lpstr>
      <vt:lpstr>Major Injuries:</vt:lpstr>
      <vt:lpstr>First Aid-minor injuries </vt:lpstr>
      <vt:lpstr>Personal Protective Equipment (PPE). 1 of 2  </vt:lpstr>
      <vt:lpstr>PPE, part 2: Gloves </vt:lpstr>
      <vt:lpstr>Showers and eyewashes </vt:lpstr>
      <vt:lpstr>Fires: Fight or leave?</vt:lpstr>
      <vt:lpstr>Fire: Sounding the alarm</vt:lpstr>
      <vt:lpstr>Fire Extinguishers in Hamilton </vt:lpstr>
      <vt:lpstr>Which extinguisher should I use?</vt:lpstr>
      <vt:lpstr>Fume Hoods</vt:lpstr>
      <vt:lpstr>Chemicals:  What is a  hazardous material?</vt:lpstr>
      <vt:lpstr>Chemical Transport</vt:lpstr>
      <vt:lpstr>Chemical Storage:  the quick version </vt:lpstr>
      <vt:lpstr>Peroxide formation</vt:lpstr>
      <vt:lpstr>Chemicals: Gas Cylinders</vt:lpstr>
      <vt:lpstr>Chemical labeling:  Requirements vary with container and usage: http://ehs.unl.edu/sop/s-chemlabelguideline.pdf 
 </vt:lpstr>
      <vt:lpstr>Durable containers</vt:lpstr>
      <vt:lpstr>Transient containers</vt:lpstr>
      <vt:lpstr>Unknown chemicals</vt:lpstr>
      <vt:lpstr>Chemical disposal (“waste”)</vt:lpstr>
      <vt:lpstr>Chemical disposal: via EHS (402-472-4925)</vt:lpstr>
      <vt:lpstr>Chemical Spills:  “Should I stay or should I go?”  </vt:lpstr>
      <vt:lpstr>Chemical spills:  what should you do? </vt:lpstr>
      <vt:lpstr>Dangers of a chemical spill/release </vt:lpstr>
      <vt:lpstr>Chemical spills: clean-up kits</vt:lpstr>
      <vt:lpstr>Chemical spills:  “bare-bones” procedures </vt:lpstr>
      <vt:lpstr>Radiation Safety</vt:lpstr>
      <vt:lpstr>Biosafety (1 of 2)</vt:lpstr>
      <vt:lpstr>Biosafety (2 of 2)</vt:lpstr>
      <vt:lpstr>Electrical hazards</vt:lpstr>
      <vt:lpstr>Floods</vt:lpstr>
      <vt:lpstr>Flood prevention: Easy steps</vt:lpstr>
      <vt:lpstr>Cryogens </vt:lpstr>
      <vt:lpstr>Personal Safety and Crime.  </vt:lpstr>
      <vt:lpstr>Safety Committee (2016-17)  </vt:lpstr>
      <vt:lpstr>Links and Resources </vt:lpstr>
      <vt:lpstr>Things to do TODAY 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Dussault</dc:creator>
  <cp:lastModifiedBy>Patrick Dussault</cp:lastModifiedBy>
  <cp:revision>663</cp:revision>
  <cp:lastPrinted>2016-05-26T14:35:19Z</cp:lastPrinted>
  <dcterms:created xsi:type="dcterms:W3CDTF">2012-07-09T02:12:30Z</dcterms:created>
  <dcterms:modified xsi:type="dcterms:W3CDTF">2016-10-27T13:57:49Z</dcterms:modified>
</cp:coreProperties>
</file>