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15" r:id="rId2"/>
    <p:sldId id="258" r:id="rId3"/>
    <p:sldId id="314" r:id="rId4"/>
    <p:sldId id="292" r:id="rId5"/>
    <p:sldId id="322" r:id="rId6"/>
    <p:sldId id="324" r:id="rId7"/>
    <p:sldId id="323" r:id="rId8"/>
    <p:sldId id="264" r:id="rId9"/>
    <p:sldId id="267" r:id="rId10"/>
    <p:sldId id="271" r:id="rId11"/>
    <p:sldId id="310" r:id="rId12"/>
    <p:sldId id="272" r:id="rId13"/>
    <p:sldId id="273" r:id="rId14"/>
    <p:sldId id="290" r:id="rId15"/>
    <p:sldId id="303" r:id="rId16"/>
    <p:sldId id="304" r:id="rId17"/>
    <p:sldId id="291" r:id="rId18"/>
    <p:sldId id="282" r:id="rId19"/>
    <p:sldId id="305" r:id="rId20"/>
    <p:sldId id="285" r:id="rId21"/>
    <p:sldId id="275" r:id="rId22"/>
    <p:sldId id="287" r:id="rId23"/>
    <p:sldId id="277" r:id="rId24"/>
    <p:sldId id="294" r:id="rId25"/>
    <p:sldId id="278" r:id="rId26"/>
    <p:sldId id="295" r:id="rId27"/>
    <p:sldId id="296" r:id="rId28"/>
    <p:sldId id="293" r:id="rId29"/>
    <p:sldId id="326" r:id="rId30"/>
    <p:sldId id="327" r:id="rId31"/>
    <p:sldId id="297" r:id="rId32"/>
    <p:sldId id="301" r:id="rId33"/>
    <p:sldId id="306" r:id="rId34"/>
    <p:sldId id="298" r:id="rId35"/>
    <p:sldId id="279" r:id="rId36"/>
    <p:sldId id="274" r:id="rId37"/>
    <p:sldId id="325" r:id="rId38"/>
    <p:sldId id="300" r:id="rId39"/>
    <p:sldId id="328" r:id="rId40"/>
    <p:sldId id="319" r:id="rId41"/>
    <p:sldId id="320" r:id="rId42"/>
    <p:sldId id="321" r:id="rId43"/>
    <p:sldId id="284" r:id="rId44"/>
    <p:sldId id="281" r:id="rId45"/>
    <p:sldId id="283" r:id="rId46"/>
    <p:sldId id="318" r:id="rId47"/>
    <p:sldId id="331" r:id="rId48"/>
    <p:sldId id="330" r:id="rId49"/>
    <p:sldId id="259" r:id="rId50"/>
    <p:sldId id="316" r:id="rId51"/>
  </p:sldIdLst>
  <p:sldSz cx="9144000" cy="6858000" type="letter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9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9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9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Flamm:</a:t>
            </a:r>
            <a:r>
              <a:rPr lang="en-US" baseline="0" dirty="0" smtClean="0"/>
              <a:t> acetone THF, methanol, etc.</a:t>
            </a:r>
          </a:p>
          <a:p>
            <a:r>
              <a:rPr lang="en-US" baseline="0" dirty="0" smtClean="0"/>
              <a:t>Corrosive: 1N HNO3; conc sulfuric; Br2</a:t>
            </a:r>
          </a:p>
          <a:p>
            <a:r>
              <a:rPr lang="en-US" baseline="0" dirty="0" smtClean="0"/>
              <a:t>Toxicity:  dimethyl sulfate, methyl iodide, chloroform</a:t>
            </a:r>
          </a:p>
          <a:p>
            <a:r>
              <a:rPr lang="en-US" baseline="0" dirty="0" smtClean="0"/>
              <a:t>Releases flammable or toxic gas?  Metal hydride?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1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4" y="1413802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6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1" y="2600325"/>
            <a:ext cx="640080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1" y="1066800"/>
            <a:ext cx="640080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3" y="2814657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1"/>
            <a:ext cx="1638888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4"/>
            <a:ext cx="170219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dussault1@un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3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2" Type="http://schemas.openxmlformats.org/officeDocument/2006/relationships/hyperlink" Target="http://ehs.unl.edu/sop/s-injury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documents/chemical-safety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hs.unl.edu/sop/s-sewerdisp.pd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sop/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hs.unl.edu/sop/radiation-safety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s-bio-training.pdf" TargetMode="External"/><Relationship Id="rId2" Type="http://schemas.openxmlformats.org/officeDocument/2006/relationships/hyperlink" Target="http://ehs.unl.edu/sop/SA_SOP_SelectAgents.pdf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sop/biosafety" TargetMode="External"/><Relationship Id="rId2" Type="http://schemas.openxmlformats.org/officeDocument/2006/relationships/hyperlink" Target="mailto:cstains2@unl.edu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hyperlink" Target="http://science.howstuffworks.com/science-vs-myth/what-if/finger-in-electrical-outlet.htm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nagen.ucdavis.edu/146/case_presentation/freeze_burn/sammut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e.unl.edu/reporting-troubling-or-threatening-behavior" TargetMode="External"/><Relationship Id="rId2" Type="http://schemas.openxmlformats.org/officeDocument/2006/relationships/hyperlink" Target="http://police.unl.edu/statistics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morton4@unl.edu" TargetMode="External"/><Relationship Id="rId2" Type="http://schemas.openxmlformats.org/officeDocument/2006/relationships/hyperlink" Target="mailto:jguo4@unl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erardharbison@mac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onlinetraining" TargetMode="External"/><Relationship Id="rId2" Type="http://schemas.openxmlformats.org/officeDocument/2006/relationships/hyperlink" Target="http://www.chem.unl.edu/safe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hs.unl.edu/" TargetMode="External"/><Relationship Id="rId4" Type="http://schemas.openxmlformats.org/officeDocument/2006/relationships/hyperlink" Target="http://ehs.unl.edu/so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unlalert.unl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UNL Chemistry Safety Training</a:t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96" y="1832082"/>
            <a:ext cx="7406640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http://www.chem.unl.edu/safety/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400" dirty="0" smtClean="0"/>
              <a:t>Fall 2017</a:t>
            </a:r>
            <a:endParaRPr lang="en-US" sz="2400" dirty="0"/>
          </a:p>
          <a:p>
            <a:pPr algn="ctr"/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r>
              <a:rPr lang="en-US" sz="2000" dirty="0" smtClean="0"/>
              <a:t>Presenter:  Martha Morton</a:t>
            </a:r>
          </a:p>
          <a:p>
            <a:pPr algn="ctr"/>
            <a:r>
              <a:rPr lang="en-US" sz="2000" dirty="0" smtClean="0"/>
              <a:t>Safety Committee</a:t>
            </a:r>
            <a:endParaRPr lang="en-US" sz="2000" dirty="0"/>
          </a:p>
          <a:p>
            <a:pPr algn="ctr"/>
            <a:r>
              <a:rPr lang="en-US" sz="2000" dirty="0" smtClean="0">
                <a:hlinkClick r:id="rId2"/>
              </a:rPr>
              <a:t>mmorton4@unl.edu</a:t>
            </a:r>
            <a:endParaRPr lang="en-US" sz="2000" dirty="0" smtClean="0"/>
          </a:p>
          <a:p>
            <a:pPr algn="ctr"/>
            <a:endParaRPr lang="en-US" sz="2500" dirty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3403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Fire</a:t>
            </a:r>
            <a:r>
              <a:rPr lang="en-US" dirty="0" smtClean="0"/>
              <a:t> alarm:  what should you do?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648" y="1287050"/>
            <a:ext cx="7760041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 smtClean="0"/>
              <a:t>stairs</a:t>
            </a:r>
            <a:r>
              <a:rPr lang="en-US" dirty="0" smtClean="0"/>
              <a:t>. </a:t>
            </a:r>
            <a:r>
              <a:rPr lang="en-US" i="1" dirty="0" smtClean="0"/>
              <a:t>A </a:t>
            </a:r>
            <a:r>
              <a:rPr lang="en-US" i="1" dirty="0"/>
              <a:t>fire can </a:t>
            </a:r>
            <a:r>
              <a:rPr lang="en-US" i="1" dirty="0" smtClean="0"/>
              <a:t>quickly trap you.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Turn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off the power to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equipment (solvent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stills, heating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mantles, vacuum pumps etc.), </a:t>
            </a:r>
            <a:r>
              <a:rPr lang="en-US" b="1" dirty="0">
                <a:ea typeface="ＭＳ Ｐゴシック" pitchFamily="1" charset="-128"/>
                <a:sym typeface="Arial" pitchFamily="1" charset="0"/>
              </a:rPr>
              <a:t>only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 if you can do so without delaying your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departure for more than a few seconds.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later realize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that an unattended laboratory operation may pose a hazard, inform a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UNL police officer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or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a member of the safety committee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and lock office and lab doors behind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you.</a:t>
            </a:r>
            <a:endParaRPr lang="en-US" i="1" dirty="0" smtClean="0">
              <a:sym typeface="Arial" pitchFamily="1" charset="0"/>
            </a:endParaRPr>
          </a:p>
          <a:p>
            <a:pPr marL="709673" lvl="1" indent="-342900">
              <a:buClrTx/>
              <a:buFont typeface="Arial"/>
              <a:buChar char="•"/>
            </a:pPr>
            <a:r>
              <a:rPr lang="en-US" b="1" dirty="0" smtClean="0"/>
              <a:t>Gather</a:t>
            </a:r>
            <a:r>
              <a:rPr lang="en-US" dirty="0" smtClean="0"/>
              <a:t> to south of Hamilton </a:t>
            </a:r>
            <a:r>
              <a:rPr lang="en-US" dirty="0"/>
              <a:t>(Sheldon </a:t>
            </a:r>
            <a:r>
              <a:rPr lang="en-US" dirty="0" smtClean="0"/>
              <a:t>museum parking </a:t>
            </a:r>
            <a:r>
              <a:rPr lang="en-US" dirty="0"/>
              <a:t>lot)</a:t>
            </a:r>
            <a:r>
              <a:rPr lang="en-US" dirty="0" smtClean="0"/>
              <a:t>.</a:t>
            </a:r>
          </a:p>
          <a:p>
            <a:pPr marL="963593" lvl="2" indent="-342900"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sz="17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your lab is missing someone who was near the fire/emergency, notify emergency officials. </a:t>
            </a:r>
            <a:endParaRPr lang="en-US" sz="1700" dirty="0" smtClean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963593" lvl="2" indent="-342900">
              <a:buClrTx/>
              <a:buFont typeface="Arial"/>
              <a:buChar char="•"/>
            </a:pPr>
            <a:endParaRPr lang="en-US" sz="1700" dirty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</a:t>
            </a:r>
            <a:r>
              <a:rPr lang="en-US" sz="2100" dirty="0" smtClean="0">
                <a:ea typeface="ＭＳ Ｐゴシック" pitchFamily="1" charset="-128"/>
                <a:sym typeface="Arial" pitchFamily="1" charset="0"/>
              </a:rPr>
              <a:t>NOT </a:t>
            </a:r>
            <a:r>
              <a:rPr lang="en-US" sz="2100" dirty="0">
                <a:ea typeface="ＭＳ Ｐゴシック" pitchFamily="1" charset="-128"/>
                <a:sym typeface="Arial" pitchFamily="1" charset="0"/>
              </a:rPr>
              <a:t>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911" y="151672"/>
            <a:ext cx="58392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Summoning emergency responders: </a:t>
            </a:r>
            <a:r>
              <a:rPr lang="en-US" b="1" dirty="0" smtClean="0">
                <a:solidFill>
                  <a:srgbClr val="FF0000"/>
                </a:solidFill>
              </a:rPr>
              <a:t>Red phone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or 402</a:t>
            </a:r>
            <a:r>
              <a:rPr lang="en-US" dirty="0"/>
              <a:t>-</a:t>
            </a:r>
            <a:r>
              <a:rPr lang="en-US" dirty="0" smtClean="0"/>
              <a:t>47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2222</a:t>
            </a:r>
            <a:r>
              <a:rPr lang="en-US" dirty="0"/>
              <a:t> </a:t>
            </a:r>
            <a:r>
              <a:rPr lang="en-US" dirty="0" smtClean="0"/>
              <a:t>or 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26" y="1430466"/>
            <a:ext cx="3936323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335" y="1430465"/>
            <a:ext cx="3978284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</a:t>
            </a:r>
            <a:r>
              <a:rPr lang="en-US" sz="2100" u="sng" dirty="0" smtClean="0">
                <a:latin typeface="Arial"/>
                <a:cs typeface="Arial"/>
              </a:rPr>
              <a:t>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 smtClean="0">
                <a:latin typeface="Arial"/>
                <a:cs typeface="Arial"/>
              </a:rPr>
              <a:t>Tell </a:t>
            </a:r>
            <a:r>
              <a:rPr lang="en-US" sz="2100" dirty="0">
                <a:latin typeface="Arial"/>
                <a:cs typeface="Arial"/>
              </a:rPr>
              <a:t>him/her: </a:t>
            </a:r>
            <a:endParaRPr lang="en-US" sz="21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type of </a:t>
            </a:r>
            <a:r>
              <a:rPr lang="en-US" sz="2100" dirty="0" smtClean="0">
                <a:latin typeface="Arial"/>
                <a:cs typeface="Arial"/>
              </a:rPr>
              <a:t>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location (Hamilton Hall, what floor, what </a:t>
            </a:r>
            <a:r>
              <a:rPr lang="en-US" sz="2100" dirty="0" smtClean="0">
                <a:latin typeface="Arial"/>
                <a:cs typeface="Arial"/>
              </a:rPr>
              <a:t>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any </a:t>
            </a:r>
            <a:r>
              <a:rPr lang="en-US" sz="2100" dirty="0">
                <a:latin typeface="Arial"/>
                <a:cs typeface="Arial"/>
              </a:rPr>
              <a:t>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18" y="1869496"/>
            <a:ext cx="3641208" cy="436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802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TORNADO alarm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marL="413796" lvl="1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S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632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http://emergency.unl.edu/procedure/tornado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10413" y="474250"/>
            <a:ext cx="774095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outages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47350"/>
            <a:ext cx="7498080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</a:t>
            </a:r>
            <a:r>
              <a:rPr lang="en-US" sz="2000" dirty="0" smtClean="0">
                <a:ea typeface="ＭＳ Ｐゴシック"/>
              </a:rPr>
              <a:t>call </a:t>
            </a:r>
            <a:r>
              <a:rPr lang="en-US" sz="2000" dirty="0">
                <a:ea typeface="ＭＳ Ｐゴシック"/>
              </a:rPr>
              <a:t>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 smtClean="0">
                <a:solidFill>
                  <a:srgbClr val="0000FF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minutes: </a:t>
            </a:r>
            <a:endParaRPr lang="en-US" sz="2000" dirty="0" smtClean="0">
              <a:ea typeface="ＭＳ Ｐゴシック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Turn </a:t>
            </a:r>
            <a:r>
              <a:rPr lang="en-US" sz="1600" dirty="0">
                <a:ea typeface="ＭＳ Ｐゴシック"/>
              </a:rPr>
              <a:t>off  equipment </a:t>
            </a:r>
            <a:r>
              <a:rPr lang="en-US" sz="1600" dirty="0" smtClean="0">
                <a:ea typeface="ＭＳ Ｐゴシック"/>
              </a:rPr>
              <a:t>if there could be problems when </a:t>
            </a:r>
            <a:r>
              <a:rPr lang="en-US" sz="1600" dirty="0">
                <a:ea typeface="ＭＳ Ｐゴシック"/>
              </a:rPr>
              <a:t>power is restored</a:t>
            </a:r>
            <a:r>
              <a:rPr lang="en-US" sz="1600" dirty="0" smtClean="0">
                <a:ea typeface="ＭＳ Ｐゴシック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Close </a:t>
            </a:r>
            <a:r>
              <a:rPr lang="en-US" sz="1600" dirty="0" smtClean="0">
                <a:ea typeface="ＭＳ Ｐゴシック"/>
              </a:rPr>
              <a:t>hood sashes.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Lock </a:t>
            </a:r>
            <a:r>
              <a:rPr lang="en-US" sz="1600" dirty="0">
                <a:ea typeface="ＭＳ Ｐゴシック"/>
              </a:rPr>
              <a:t>all </a:t>
            </a:r>
            <a:r>
              <a:rPr lang="en-US" sz="1600" dirty="0" smtClean="0">
                <a:ea typeface="ＭＳ Ｐゴシック"/>
              </a:rPr>
              <a:t>doors and </a:t>
            </a:r>
            <a:r>
              <a:rPr lang="en-US" sz="1600" b="1" dirty="0" smtClean="0">
                <a:ea typeface="ＭＳ Ｐゴシック"/>
              </a:rPr>
              <a:t>leave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the </a:t>
            </a:r>
            <a:r>
              <a:rPr lang="en-US" sz="1600" dirty="0" smtClean="0">
                <a:ea typeface="ＭＳ Ｐゴシック"/>
              </a:rPr>
              <a:t>building.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Do </a:t>
            </a:r>
            <a:r>
              <a:rPr lang="en-US" sz="1600" dirty="0">
                <a:ea typeface="ＭＳ Ｐゴシック"/>
              </a:rPr>
              <a:t>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35609" y="3636884"/>
            <a:ext cx="7498080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435609" y="4509532"/>
            <a:ext cx="7498080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fire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alarm.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  <a:endParaRPr lang="en-US" sz="18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</a:t>
            </a: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you can safely remain near the spill, use chairs/tables/trash cans to block off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area.</a:t>
            </a:r>
            <a:endParaRPr lang="en-US" sz="1400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7498080" cy="821573"/>
          </a:xfrm>
        </p:spPr>
        <p:txBody>
          <a:bodyPr/>
          <a:lstStyle/>
          <a:p>
            <a:r>
              <a:rPr lang="en-US" dirty="0" smtClean="0"/>
              <a:t>Major Injuries: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8211" y="1066466"/>
            <a:ext cx="7498080" cy="52390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gloves and safety glasses.  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Apply pressure.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Yell for help (so someone else can summon ambulance).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 Wash in a sink with lots of water.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Get under the shower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!</a:t>
            </a:r>
            <a:endParaRPr lang="en-US" sz="18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HF burns need special treatment. Do not use HF without special training (contact Safety Committee) and access to special first aid supplies</a:t>
            </a:r>
          </a:p>
          <a:p>
            <a:r>
              <a:rPr lang="en-US" sz="2000" dirty="0" smtClean="0"/>
              <a:t>Nearest hospital: </a:t>
            </a:r>
            <a:r>
              <a:rPr lang="en-US" sz="1800" dirty="0" smtClean="0"/>
              <a:t>Bryan </a:t>
            </a:r>
            <a:r>
              <a:rPr lang="en-US" sz="1800" dirty="0"/>
              <a:t>LGH </a:t>
            </a:r>
            <a:r>
              <a:rPr lang="en-US" sz="1800" dirty="0" smtClean="0"/>
              <a:t>West</a:t>
            </a:r>
            <a:r>
              <a:rPr lang="en-US" sz="1800" dirty="0"/>
              <a:t>, </a:t>
            </a:r>
            <a:r>
              <a:rPr lang="en-US" sz="1800" dirty="0" smtClean="0"/>
              <a:t> 16th </a:t>
            </a:r>
            <a:r>
              <a:rPr lang="en-US" sz="1800" dirty="0"/>
              <a:t>&amp; South Streets)  402-475-1011</a:t>
            </a:r>
          </a:p>
          <a:p>
            <a:pPr lvl="1"/>
            <a:endParaRPr lang="en-US" sz="20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741362"/>
          </a:xfrm>
        </p:spPr>
        <p:txBody>
          <a:bodyPr/>
          <a:lstStyle/>
          <a:p>
            <a:r>
              <a:rPr lang="en-US" dirty="0" smtClean="0"/>
              <a:t>First Aid-minor injuries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7018" y="1075343"/>
            <a:ext cx="7916671" cy="480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go to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Univ.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Health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Center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(15</a:t>
            </a:r>
            <a:r>
              <a:rPr lang="en-US" sz="2000" baseline="30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&amp; U,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north of Selleck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402-47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-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5000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8-5. </a:t>
            </a:r>
            <a:endParaRPr lang="en-US" sz="2000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2423" y="3953196"/>
            <a:ext cx="7596631" cy="268028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r>
              <a:rPr lang="en-US" sz="20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Urgent Care Clinics (non emergency injuries).  </a:t>
            </a:r>
            <a:r>
              <a:rPr lang="en-US" sz="2000" i="1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Many-two examples given</a:t>
            </a:r>
            <a:endParaRPr lang="en-US" sz="2000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20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-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LinCare,  </a:t>
            </a:r>
            <a:r>
              <a:rPr lang="en-US" sz="20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5000 N 26th 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St (</a:t>
            </a:r>
            <a:r>
              <a:rPr lang="en-US" sz="2000" dirty="0" smtClean="0">
                <a:latin typeface="Arial"/>
                <a:cs typeface="Arial"/>
              </a:rPr>
              <a:t>402</a:t>
            </a:r>
            <a:r>
              <a:rPr lang="en-US" sz="2000" dirty="0">
                <a:latin typeface="Arial"/>
                <a:cs typeface="Arial"/>
              </a:rPr>
              <a:t>-435-</a:t>
            </a:r>
            <a:r>
              <a:rPr lang="en-US" sz="2000" dirty="0" smtClean="0">
                <a:latin typeface="Arial"/>
                <a:cs typeface="Arial"/>
              </a:rPr>
              <a:t>2060) </a:t>
            </a:r>
          </a:p>
          <a:p>
            <a:pPr marL="0" lvl="1">
              <a:tabLst>
                <a:tab pos="940445" algn="l"/>
              </a:tabLst>
            </a:pPr>
            <a:r>
              <a:rPr lang="en-US" sz="2000" dirty="0" smtClean="0">
                <a:latin typeface="Arial"/>
                <a:cs typeface="Arial"/>
              </a:rPr>
              <a:t>-Heartland </a:t>
            </a:r>
            <a:r>
              <a:rPr lang="en-US" sz="2000" dirty="0">
                <a:latin typeface="Arial"/>
                <a:cs typeface="Arial"/>
              </a:rPr>
              <a:t>Urgent </a:t>
            </a:r>
            <a:r>
              <a:rPr lang="en-US" sz="2000" dirty="0" smtClean="0">
                <a:latin typeface="Arial"/>
                <a:cs typeface="Arial"/>
              </a:rPr>
              <a:t>Care, 965 S. </a:t>
            </a:r>
            <a:r>
              <a:rPr lang="en-US" sz="2000" dirty="0">
                <a:latin typeface="Arial"/>
                <a:cs typeface="Arial"/>
              </a:rPr>
              <a:t>27th Street, Suite </a:t>
            </a:r>
            <a:r>
              <a:rPr lang="en-US" sz="2000" dirty="0" smtClean="0">
                <a:latin typeface="Arial"/>
                <a:cs typeface="Arial"/>
              </a:rPr>
              <a:t>D, 402</a:t>
            </a:r>
            <a:r>
              <a:rPr lang="en-US" sz="2000" dirty="0">
                <a:latin typeface="Arial"/>
                <a:cs typeface="Arial"/>
              </a:rPr>
              <a:t>-477-</a:t>
            </a:r>
            <a:r>
              <a:rPr lang="en-US" sz="2000" dirty="0" smtClean="0">
                <a:latin typeface="Arial"/>
                <a:cs typeface="Arial"/>
              </a:rPr>
              <a:t>3505</a:t>
            </a:r>
            <a:endParaRPr lang="en-US" sz="2000" dirty="0">
              <a:latin typeface="Arial"/>
              <a:cs typeface="Arial"/>
            </a:endParaRPr>
          </a:p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</a:t>
            </a:r>
            <a:r>
              <a:rPr lang="en-US" sz="18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info about </a:t>
            </a: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injuries:  </a:t>
            </a:r>
            <a:endParaRPr lang="en-US" sz="1800" u="sng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://www.chem.unl.edu/safety/UNL_Chemistry_Injury_Procedures2013.</a:t>
            </a: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8858" y="2421557"/>
            <a:ext cx="5014831" cy="14168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799680" y="2874466"/>
            <a:ext cx="2209396" cy="42333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5609" y="2590390"/>
            <a:ext cx="23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After hours:  A Health Center nurse can be reached by phone: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402</a:t>
            </a: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-219-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8050</a:t>
            </a:r>
            <a:endParaRPr lang="en-US" sz="18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2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 (PPE). 1 of 2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709" y="1123950"/>
            <a:ext cx="7498080" cy="5181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tabLst>
                <a:tab pos="940445" algn="l"/>
              </a:tabLst>
            </a:pP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Required for work with </a:t>
            </a:r>
            <a:r>
              <a:rPr lang="en-US" sz="24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chemicals: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Splash goggles or safety glasses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goggles or a face mask when working with splash hazards (particularly corrosive agents or toxic materials)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Additional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protection may be required for work with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lasers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high-intensity UV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Check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with your advisor &amp;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EHS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(SOPs).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 coats</a:t>
            </a:r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ire-resistant cotton (default) or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Nomex</a:t>
            </a:r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(specialized, for use of large volumes of pyrophoric reagents)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can be kept on while moving between labs but should not otherwise be worn outside lab.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supplied to you; swap out when soiled.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Shoes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continuous tops (no sandals or open toes!)</a:t>
            </a:r>
          </a:p>
          <a:p>
            <a:pPr lvl="1">
              <a:spcAft>
                <a:spcPts val="400"/>
              </a:spcAft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Recommended:  long pants</a:t>
            </a:r>
            <a:endParaRPr lang="en-US" sz="18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25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PPE, part 2: Gloves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6840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nitrile gloves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are often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/>
              <a:t>Check </a:t>
            </a:r>
            <a:r>
              <a:rPr lang="en-US" dirty="0"/>
              <a:t>the permeability </a:t>
            </a:r>
            <a:r>
              <a:rPr lang="en-US" dirty="0" smtClean="0"/>
              <a:t>of your gloves against the chemical: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://ehs.unl.edu/documents/chemical-</a:t>
            </a:r>
            <a:r>
              <a:rPr lang="en-US" dirty="0" smtClean="0">
                <a:hlinkClick r:id="rId2"/>
              </a:rPr>
              <a:t>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replace damaged / contaminated gloves. Grasp the sleeve and pull it towards your fingertips, inside-out. 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Wash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hands before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re-gloving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endParaRPr lang="en-US" sz="19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3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Work which will involve handling particularly hazardous materials.</a:t>
            </a:r>
            <a:endParaRPr lang="en-US" sz="23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Talk carefully with your lab director and/or EHS about any applications that require prolonged exposure or immersion – you may need thicker gloves and compatibility will become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critical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7846" y="309045"/>
            <a:ext cx="5018186" cy="829733"/>
          </a:xfrm>
        </p:spPr>
        <p:txBody>
          <a:bodyPr>
            <a:noAutofit/>
          </a:bodyPr>
          <a:lstStyle/>
          <a:p>
            <a:r>
              <a:rPr lang="en-US" dirty="0" smtClean="0"/>
              <a:t>Showers and</a:t>
            </a:r>
            <a:r>
              <a:rPr lang="en-US" dirty="0"/>
              <a:t> </a:t>
            </a:r>
            <a:r>
              <a:rPr lang="en-US" dirty="0" smtClean="0"/>
              <a:t>eyewashes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1" y="3530611"/>
            <a:ext cx="3549854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</a:t>
            </a:r>
            <a:r>
              <a:rPr lang="en-US" sz="2100" b="1" dirty="0" smtClean="0">
                <a:latin typeface="Arial" charset="0"/>
                <a:ea typeface="ＭＳ Ｐゴシック" charset="0"/>
                <a:sym typeface="Arial" charset="0"/>
              </a:rPr>
              <a:t>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Push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on the handle, flush eyes thoroughly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(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15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min!) Rinse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2" y="1312333"/>
            <a:ext cx="152172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400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65" y="1911350"/>
            <a:ext cx="1103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77" y="1407434"/>
            <a:ext cx="3456655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 smtClean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To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operate, stand under the shower, and pull down the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handle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  <a:endParaRPr lang="en-US" sz="1800" dirty="0">
              <a:solidFill>
                <a:srgbClr val="0000FF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632" y="4745568"/>
            <a:ext cx="4216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Offer your lab coat if someone needs to remove their clothes. </a:t>
            </a:r>
          </a:p>
        </p:txBody>
      </p:sp>
    </p:spTree>
    <p:extLst>
      <p:ext uri="{BB962C8B-B14F-4D97-AF65-F5344CB8AC3E}">
        <p14:creationId xmlns="" xmlns:p14="http://schemas.microsoft.com/office/powerpoint/2010/main" val="86637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Fires: Fight or leave?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417638"/>
            <a:ext cx="7498080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need someone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 a back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-up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 smtClean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69" y="4406900"/>
            <a:ext cx="7498080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37" y="368300"/>
            <a:ext cx="19844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420" y="1379817"/>
            <a:ext cx="259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="" xmlns:p14="http://schemas.microsoft.com/office/powerpoint/2010/main" val="37941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70404"/>
            <a:ext cx="7498080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Overarching principles </a:t>
            </a:r>
            <a:endParaRPr lang="en-US" sz="2100" dirty="0" smtClean="0"/>
          </a:p>
          <a:p>
            <a:r>
              <a:rPr lang="en-US" sz="2100" dirty="0" smtClean="0"/>
              <a:t>Risk Assessment</a:t>
            </a:r>
            <a:endParaRPr lang="en-US" sz="2100" dirty="0"/>
          </a:p>
          <a:p>
            <a:r>
              <a:rPr lang="en-US" sz="2100" dirty="0" smtClean="0"/>
              <a:t>Required practices </a:t>
            </a:r>
            <a:endParaRPr lang="en-US" sz="2100" dirty="0"/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Safety Equipment: Eyewashes and Showers</a:t>
            </a:r>
          </a:p>
          <a:p>
            <a:r>
              <a:rPr lang="en-US" sz="2100" dirty="0"/>
              <a:t>First Aid /Health Center</a:t>
            </a:r>
          </a:p>
          <a:p>
            <a:r>
              <a:rPr lang="en-US" sz="2100" dirty="0"/>
              <a:t>Fire Safety </a:t>
            </a:r>
          </a:p>
          <a:p>
            <a:r>
              <a:rPr lang="en-US" sz="2100" dirty="0"/>
              <a:t>Personal </a:t>
            </a:r>
            <a:r>
              <a:rPr lang="en-US" sz="2100" dirty="0" smtClean="0"/>
              <a:t>protective equip.</a:t>
            </a:r>
            <a:endParaRPr lang="en-US" sz="2100" dirty="0"/>
          </a:p>
          <a:p>
            <a:r>
              <a:rPr lang="en-US" sz="2100" dirty="0"/>
              <a:t>Fume hoods  </a:t>
            </a:r>
          </a:p>
          <a:p>
            <a:r>
              <a:rPr lang="en-US" sz="2100" dirty="0"/>
              <a:t>Safety Data </a:t>
            </a:r>
            <a:r>
              <a:rPr lang="en-US" sz="2100" dirty="0" smtClean="0"/>
              <a:t>Sheets,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r>
              <a:rPr lang="en-US" sz="2100" dirty="0" smtClean="0"/>
              <a:t>Chemical handling/storage</a:t>
            </a:r>
            <a:r>
              <a:rPr lang="en-US" sz="2100" dirty="0"/>
              <a:t> </a:t>
            </a:r>
          </a:p>
          <a:p>
            <a:r>
              <a:rPr lang="en-US" sz="2100" dirty="0"/>
              <a:t>Chemical </a:t>
            </a:r>
            <a:r>
              <a:rPr lang="en-US" sz="2100" dirty="0" smtClean="0"/>
              <a:t>Spills</a:t>
            </a:r>
          </a:p>
          <a:p>
            <a:r>
              <a:rPr lang="en-US" sz="2100" dirty="0" smtClean="0"/>
              <a:t>Radiation Safety </a:t>
            </a:r>
          </a:p>
          <a:p>
            <a:r>
              <a:rPr lang="en-US" sz="2100" dirty="0" smtClean="0"/>
              <a:t>Biosafety</a:t>
            </a:r>
            <a:endParaRPr lang="en-US" sz="2100" dirty="0"/>
          </a:p>
          <a:p>
            <a:r>
              <a:rPr lang="en-US" sz="2100" dirty="0"/>
              <a:t>Floods and Flood Prevention</a:t>
            </a:r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Links and </a:t>
            </a:r>
            <a:r>
              <a:rPr lang="en-US" sz="2100" dirty="0" smtClean="0"/>
              <a:t>Resources</a:t>
            </a:r>
          </a:p>
          <a:p>
            <a:r>
              <a:rPr lang="en-US" sz="2100" dirty="0" smtClean="0"/>
              <a:t>Cryogens </a:t>
            </a:r>
          </a:p>
          <a:p>
            <a:r>
              <a:rPr lang="en-US" sz="2100" dirty="0" smtClean="0"/>
              <a:t>Discussion of common lab accidents/incidents.</a:t>
            </a:r>
            <a:r>
              <a:rPr lang="en-US" sz="2100" dirty="0"/>
              <a:t>	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Training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(Brief) homework on safety equipment</a:t>
            </a:r>
            <a:endParaRPr lang="en-US" sz="18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Fire: Sounding the alarm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42179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your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coworkers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nearest fire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alarm (near each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stairwell)</a:t>
            </a:r>
          </a:p>
          <a:p>
            <a:pPr lvl="1"/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can’t safely get to an alarm on your floor, wait and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building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-472-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Extinguishers in Hamilton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0371" y="1356628"/>
            <a:ext cx="2887343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(next page)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0661" y="4720240"/>
            <a:ext cx="5253028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Point nozzle at base of fire;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Squeeze handles together to operate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1530423"/>
            <a:ext cx="166740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66923"/>
            <a:ext cx="1739900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76636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Carbon dioxide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8368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Dry powder aka</a:t>
            </a:r>
          </a:p>
          <a:p>
            <a:r>
              <a:rPr lang="en-US" b="1" dirty="0" smtClean="0">
                <a:latin typeface="Arial"/>
                <a:cs typeface="Arial"/>
              </a:rPr>
              <a:t>“dry chemical”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43700" y="1730595"/>
            <a:ext cx="850900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496456" y="1616293"/>
            <a:ext cx="69850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44106" y="1469123"/>
            <a:ext cx="132979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(release)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extinguisher should I use?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  <a:endParaRPr lang="en-US" b="1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all purpose fire extinguisher;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Can be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or paper fires.</a:t>
            </a:r>
          </a:p>
          <a:p>
            <a:pPr lvl="1">
              <a:tabLst>
                <a:tab pos="940445" algn="l"/>
              </a:tabLst>
            </a:pP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Must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be used for fires around electronics;</a:t>
            </a:r>
            <a:endParaRPr lang="en-US" u="sng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Will “knock down” most solvent and chemical fires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when CO</a:t>
            </a:r>
            <a:r>
              <a:rPr lang="en-US" baseline="-25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(e.g., sodium).</a:t>
            </a:r>
          </a:p>
          <a:p>
            <a:pPr lvl="1"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360982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Toxic, flammable, or corrosive materials must be handled in a fume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hood.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allow gloves, paper towels, plastic, or foil to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be sucked into the back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the hood.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Minimize use for storage.  Place bulky equipment towards the rear of the hood and allow ≥ 2” beneath for air flow.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Work as far inside the hood as possible and try to minimize the amount the sash is open.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a hood does not appear to be working well or if alarm is sounding, contact 2-1550 or the building manager.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use perchloric acid or radioisotopes without permission from EHS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3366FF"/>
                </a:solidFill>
                <a:ea typeface="ＭＳ Ｐゴシック" charset="0"/>
                <a:sym typeface="Arial" charset="0"/>
              </a:rPr>
              <a:t>EHS SOP Laboratory Hood/Cabinet Identification &amp; Use, http://ehs.unl.edu/sop/s-lab_hood_use.pdf</a:t>
            </a:r>
          </a:p>
          <a:p>
            <a:pPr lvl="1">
              <a:tabLst>
                <a:tab pos="940445" algn="l"/>
              </a:tabLst>
            </a:pP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 What is a  hazardous material?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Answer:  anything that is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flammable, corrosive,  reactive, strongly oxidizing, toxic/carcinogenic</a:t>
            </a:r>
            <a:r>
              <a:rPr lang="is-I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….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breaks down to give species with any of the above categories. </a:t>
            </a: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Think of some common examples: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Flammability: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Corrosive?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Toxicity?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Releases flammable or toxic gases upon heating?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The concept of a hazardous material will be very important for transport/use/storage/disposal!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0466" y="1176867"/>
            <a:ext cx="7643223" cy="2362200"/>
          </a:xfrm>
        </p:spPr>
        <p:txBody>
          <a:bodyPr>
            <a:noAutofit/>
          </a:bodyPr>
          <a:lstStyle/>
          <a:p>
            <a:r>
              <a:rPr lang="en-US" dirty="0" smtClean="0"/>
              <a:t>Transport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u="sng" dirty="0" smtClean="0"/>
              <a:t>any</a:t>
            </a:r>
            <a:r>
              <a:rPr lang="en-US" dirty="0" smtClean="0"/>
              <a:t> hazardous materials </a:t>
            </a:r>
            <a:r>
              <a:rPr lang="en-US" u="sng" dirty="0" smtClean="0"/>
              <a:t>outside of your lab</a:t>
            </a:r>
            <a:r>
              <a:rPr lang="en-US" dirty="0" smtClean="0"/>
              <a:t> requires secondary containment, which can be either a specialized container or a sturdy plastic pail.  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Would </a:t>
            </a:r>
            <a:r>
              <a:rPr lang="en-US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want to be on the elevator when someone dropped a bottle of solvent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?   </a:t>
            </a:r>
            <a:endParaRPr lang="en-US" i="1" dirty="0">
              <a:solidFill>
                <a:srgbClr val="0000FF"/>
              </a:solidFill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466" y="4074170"/>
            <a:ext cx="4193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2400" i="1" dirty="0" smtClean="0"/>
              <a:t>Shipping crate (for example, transporting from stockroom) “counts” as a secondary container.</a:t>
            </a:r>
            <a:endParaRPr lang="en-US" sz="2400" i="1" dirty="0">
              <a:solidFill>
                <a:srgbClr val="0000FF"/>
              </a:solidFill>
              <a:latin typeface="Arial"/>
              <a:ea typeface="ＭＳ Ｐゴシック" pitchFamily="1" charset="-128"/>
              <a:cs typeface="Arial"/>
              <a:sym typeface="Arial Bold" pitchFamily="1" charset="0"/>
            </a:endParaRPr>
          </a:p>
        </p:txBody>
      </p:sp>
      <p:pic>
        <p:nvPicPr>
          <p:cNvPr id="5" name="Picture 4" descr="safe_transpo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55" y="3467515"/>
            <a:ext cx="1644952" cy="2302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Storage:  the quick version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19200"/>
            <a:ext cx="7498080" cy="4800600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Flammable solvents</a:t>
            </a:r>
            <a:endParaRPr lang="en-US" dirty="0"/>
          </a:p>
          <a:p>
            <a:pPr lvl="1"/>
            <a:r>
              <a:rPr lang="en-US" dirty="0" smtClean="0"/>
              <a:t>Large quantities in safety containers or in safety cabinets. </a:t>
            </a:r>
          </a:p>
          <a:p>
            <a:r>
              <a:rPr lang="en-US" dirty="0" smtClean="0"/>
              <a:t>Segregate by hazard: </a:t>
            </a:r>
          </a:p>
          <a:p>
            <a:pPr lvl="1"/>
            <a:r>
              <a:rPr lang="en-US" sz="2000" u="sng" dirty="0" smtClean="0"/>
              <a:t>Oxidizers:</a:t>
            </a:r>
            <a:r>
              <a:rPr lang="en-US" sz="2000" dirty="0" smtClean="0"/>
              <a:t>   Separate from flammables, reducing agents</a:t>
            </a:r>
            <a:endParaRPr lang="en-US" sz="2000" u="sng" dirty="0" smtClean="0"/>
          </a:p>
          <a:p>
            <a:pPr lvl="1"/>
            <a:r>
              <a:rPr lang="en-US" sz="2000" u="sng" dirty="0" smtClean="0"/>
              <a:t>Water Reactive:</a:t>
            </a:r>
            <a:r>
              <a:rPr lang="en-US" sz="2000" dirty="0" smtClean="0"/>
              <a:t> Protect from water, segregate from flammables and oxidizers.</a:t>
            </a:r>
          </a:p>
          <a:p>
            <a:pPr lvl="1"/>
            <a:r>
              <a:rPr lang="en-US" sz="2000" u="sng" dirty="0" smtClean="0"/>
              <a:t>Inorganic Acids:</a:t>
            </a:r>
            <a:r>
              <a:rPr lang="en-US" sz="2000" dirty="0" smtClean="0"/>
              <a:t> Segregate from organic acids, flammables.</a:t>
            </a:r>
            <a:endParaRPr lang="en-US" sz="2000" u="sng" dirty="0"/>
          </a:p>
          <a:p>
            <a:pPr lvl="1"/>
            <a:r>
              <a:rPr lang="en-US" sz="2000" u="sng" dirty="0" smtClean="0"/>
              <a:t>Toxics:</a:t>
            </a:r>
            <a:r>
              <a:rPr lang="en-US" sz="2000" dirty="0" smtClean="0"/>
              <a:t> (includes carcinogens).  Segregate, protect from cross-reactions.  </a:t>
            </a:r>
            <a:r>
              <a:rPr lang="en-US" sz="2000" i="1" dirty="0" smtClean="0">
                <a:solidFill>
                  <a:srgbClr val="0000FF"/>
                </a:solidFill>
              </a:rPr>
              <a:t>Would you want to be in a lab where sodium cyanide and sulfuric acid were stored together?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Segregation can be based upon secondary containers (tubs)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more details, ask a Safety Committee member or see the EHS SOP: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4563630" cy="1143000"/>
          </a:xfrm>
        </p:spPr>
        <p:txBody>
          <a:bodyPr/>
          <a:lstStyle/>
          <a:p>
            <a:r>
              <a:rPr lang="en-US" dirty="0" smtClean="0"/>
              <a:t>Peroxide</a:t>
            </a:r>
            <a:r>
              <a:rPr lang="en-US" dirty="0"/>
              <a:t> </a:t>
            </a:r>
            <a:r>
              <a:rPr lang="en-US" dirty="0" smtClean="0"/>
              <a:t>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Some reagents may form shock-sensitive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and explosive </a:t>
            </a:r>
            <a:r>
              <a:rPr lang="en-US" sz="2200" b="1" dirty="0">
                <a:solidFill>
                  <a:srgbClr val="0000FF"/>
                </a:solidFill>
                <a:ea typeface="ＭＳ Ｐゴシック" pitchFamily="1" charset="-128"/>
                <a:sym typeface="Arial Bold" pitchFamily="1" charset="0"/>
              </a:rPr>
              <a:t>peroxides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upon prolonged exposure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to oxygen or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air.</a:t>
            </a:r>
          </a:p>
          <a:p>
            <a:pPr lvl="1"/>
            <a:r>
              <a:rPr lang="en-US" sz="1800" u="sng" dirty="0" smtClean="0">
                <a:ea typeface="ＭＳ Ｐゴシック" pitchFamily="1" charset="-128"/>
                <a:sym typeface="Arial Bold" pitchFamily="1" charset="0"/>
              </a:rPr>
              <a:t>The peroxides may explode or decompose violently upon </a:t>
            </a: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 concentration, heating or friction. </a:t>
            </a:r>
            <a:r>
              <a:rPr lang="en-US" sz="1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Our most serious accident in the past 25 years involved peroxides. </a:t>
            </a:r>
            <a:endParaRPr lang="en-US" sz="1800" dirty="0"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Diethyl ether (“ether”) tetrahydrofuran (THF), 1,4-dioxane, and cumene are notorious but other chemicals (isopropanol, potassium) can also be a problem.</a:t>
            </a: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Reagents or solvents which may form peroxides (e.g. THF) must be dated upon opening.  Once opened, containers must be tested (“peroxide test strips) every 180 days or else discarded.  </a:t>
            </a:r>
          </a:p>
          <a:p>
            <a:pPr marL="413796" lvl="1" indent="0">
              <a:buNone/>
            </a:pP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See “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and Storage of Peroxide-Forming Chemicals”  (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) or ask a Safety Committee member for more info.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6571" y="160338"/>
            <a:ext cx="967619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714" y="147638"/>
            <a:ext cx="979714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Gas Cylinders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041" y="1447800"/>
            <a:ext cx="5079491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Can have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&gt; 100 atm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of pressure! If the regulator is snapped off, the cylinder can become a rocket.* A protective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cap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required for storage or transport. </a:t>
            </a: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G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as cylinders need to be secured in the lab with a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strap or chain.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Cylinders must be transported using a cart and must be secured with a strap or chain. </a:t>
            </a: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64" y="1417638"/>
            <a:ext cx="1837486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5882106" y="4216400"/>
            <a:ext cx="1115595" cy="114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23001" y="2032000"/>
            <a:ext cx="78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8049" y="5677572"/>
            <a:ext cx="3065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*https://www.youtube.com/watch?v=ejEJGNLTo84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3239" y="487362"/>
            <a:ext cx="7760450" cy="681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 smtClean="0"/>
              <a:t>Chemical labeling:  Requirements vary with container and usage: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ehs.unl.edu</a:t>
            </a:r>
            <a:r>
              <a:rPr lang="en-US" sz="2000" dirty="0" smtClean="0">
                <a:solidFill>
                  <a:srgbClr val="0000FF"/>
                </a:solidFill>
              </a:rPr>
              <a:t>/sop/s-</a:t>
            </a:r>
            <a:r>
              <a:rPr lang="en-US" sz="2000" dirty="0" err="1" smtClean="0">
                <a:solidFill>
                  <a:srgbClr val="0000FF"/>
                </a:solidFill>
              </a:rPr>
              <a:t>chemlabelguideline.pdf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400" dirty="0"/>
              <a:t>
</a:t>
            </a:r>
            <a:r>
              <a:rPr lang="en-US" sz="2400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239" y="1198562"/>
            <a:ext cx="7760450" cy="5322888"/>
          </a:xfrm>
        </p:spPr>
        <p:txBody>
          <a:bodyPr>
            <a:noAutofit/>
          </a:bodyPr>
          <a:lstStyle/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Commercial</a:t>
            </a:r>
            <a:r>
              <a:rPr lang="en-US" sz="2000" dirty="0" smtClean="0">
                <a:ea typeface="ＭＳ Ｐゴシック" charset="0"/>
                <a:sym typeface="Arial" charset="0"/>
              </a:rPr>
              <a:t> containers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M</a:t>
            </a:r>
            <a:r>
              <a:rPr lang="en-US" sz="1800" dirty="0" smtClean="0">
                <a:ea typeface="ＭＳ Ｐゴシック" charset="0"/>
                <a:sym typeface="Arial" charset="0"/>
              </a:rPr>
              <a:t>ust have full name, CAS #, hazard pictograms, etc.). Original label must not be removed or altered.</a:t>
            </a:r>
          </a:p>
          <a:p>
            <a:pPr lvl="2">
              <a:tabLst>
                <a:tab pos="940445" algn="l"/>
              </a:tabLst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Durable</a:t>
            </a:r>
            <a:r>
              <a:rPr lang="en-US" sz="2000" dirty="0" smtClean="0"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ea typeface="ＭＳ Ｐゴシック" charset="0"/>
                <a:sym typeface="Arial" charset="0"/>
              </a:rPr>
              <a:t>containers </a:t>
            </a:r>
            <a:r>
              <a:rPr lang="en-US" sz="2000" dirty="0" smtClean="0">
                <a:ea typeface="ＭＳ Ｐゴシック" charset="0"/>
                <a:sym typeface="Arial" charset="0"/>
              </a:rPr>
              <a:t>(</a:t>
            </a:r>
            <a:r>
              <a:rPr lang="en-US" sz="2000" i="1" dirty="0" smtClean="0">
                <a:ea typeface="ＭＳ Ｐゴシック" charset="0"/>
                <a:sym typeface="Arial" charset="0"/>
              </a:rPr>
              <a:t>more detail next page)</a:t>
            </a:r>
            <a:endParaRPr lang="en-US" sz="20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You prepare; kept &gt; 1 session and/or used in a common area.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Transient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Containers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(more detail following pages)</a:t>
            </a:r>
            <a:endParaRPr lang="en-US" sz="22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&lt; 1 session; always in your personal control. </a:t>
            </a:r>
          </a:p>
          <a:p>
            <a:pPr lvl="2">
              <a:tabLst>
                <a:tab pos="940445" algn="l"/>
              </a:tabLst>
            </a:pPr>
            <a:endParaRPr lang="en-US" sz="1800" b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Waste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(aka “used”, “spent”, “recovered” </a:t>
            </a:r>
            <a:r>
              <a:rPr lang="en-US" sz="2200" dirty="0" smtClean="0">
                <a:ea typeface="ＭＳ Ｐゴシック" charset="0"/>
                <a:sym typeface="Arial" charset="0"/>
              </a:rPr>
              <a:t>containers)</a:t>
            </a:r>
            <a:r>
              <a:rPr lang="en-US" sz="2200" dirty="0">
                <a:ea typeface="ＭＳ Ｐゴシック" charset="0"/>
                <a:sym typeface="Arial" charset="0"/>
              </a:rPr>
              <a:t>.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Strict labeling requirements!</a:t>
            </a:r>
          </a:p>
          <a:p>
            <a:pPr lvl="1">
              <a:tabLst>
                <a:tab pos="940445" algn="l"/>
              </a:tabLst>
            </a:pPr>
            <a:endParaRPr lang="en-US" sz="2000" i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Unknowns:  </a:t>
            </a:r>
            <a:r>
              <a:rPr lang="en-US" sz="2000" dirty="0" smtClean="0">
                <a:ea typeface="ＭＳ Ｐゴシック" charset="0"/>
                <a:sym typeface="Arial" charset="0"/>
              </a:rPr>
              <a:t>Samples that lack adequate labeling</a:t>
            </a:r>
          </a:p>
          <a:p>
            <a:pPr lvl="1">
              <a:tabLst>
                <a:tab pos="940445" algn="l"/>
              </a:tabLst>
            </a:pPr>
            <a:endParaRPr lang="en-US" sz="2000" dirty="0"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85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5334" y="1117601"/>
            <a:ext cx="7799744" cy="5359400"/>
          </a:xfrm>
        </p:spPr>
        <p:txBody>
          <a:bodyPr numCol="1"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4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Research or work could hazardous materials: </a:t>
            </a:r>
          </a:p>
          <a:p>
            <a:r>
              <a:rPr lang="en-US" sz="2000" dirty="0" smtClean="0">
                <a:ea typeface="ＭＳ Ｐゴシック" charset="0"/>
                <a:sym typeface="Arial" charset="0"/>
              </a:rPr>
              <a:t>A) Complete EHS on-line training (or full-day safety workshops)</a:t>
            </a:r>
          </a:p>
          <a:p>
            <a:pPr marL="84641" indent="0">
              <a:buNone/>
            </a:pPr>
            <a:r>
              <a:rPr lang="en-US" sz="2000" dirty="0" smtClean="0">
                <a:ea typeface="ＭＳ Ｐゴシック" charset="0"/>
                <a:sym typeface="Arial" charset="0"/>
              </a:rPr>
              <a:t>    http://ehs.unl.edu/onlinetraining/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</a:t>
            </a:r>
            <a:r>
              <a:rPr lang="en-US" sz="1800" dirty="0">
                <a:ea typeface="ＭＳ Ｐゴシック" charset="0"/>
                <a:sym typeface="Arial" charset="0"/>
              </a:rPr>
              <a:t>2:  Core - Emergency Preparedness Training. </a:t>
            </a:r>
            <a:endParaRPr lang="en-US" sz="1800" dirty="0" smtClean="0">
              <a:ea typeface="ＭＳ Ｐゴシック" charset="0"/>
              <a:sym typeface="Arial" charset="0"/>
            </a:endParaRP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#3:  Chemical Safety Training; #4:  Fire Extinguisher Training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 #5 Personal Protective Equipment (PPE).</a:t>
            </a:r>
            <a:endParaRPr lang="en-US" sz="1800" b="1" dirty="0" smtClean="0">
              <a:ea typeface="ＭＳ Ｐゴシック" charset="0"/>
              <a:sym typeface="Arial" charset="0"/>
            </a:endParaRPr>
          </a:p>
          <a:p>
            <a:r>
              <a:rPr lang="en-US" sz="2000" dirty="0">
                <a:ea typeface="ＭＳ Ｐゴシック" charset="0"/>
                <a:sym typeface="Arial" charset="0"/>
              </a:rPr>
              <a:t>B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Chemistry departmental assessment (</a:t>
            </a:r>
            <a:r>
              <a:rPr lang="en-US" sz="2000" b="1" dirty="0" smtClean="0">
                <a:ea typeface="ＭＳ Ｐゴシック" charset="0"/>
                <a:sym typeface="Arial" charset="0"/>
              </a:rPr>
              <a:t>this process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</a:t>
            </a:r>
          </a:p>
          <a:p>
            <a:pPr marL="413796" lvl="1" indent="0">
              <a:buNone/>
            </a:pPr>
            <a:endParaRPr lang="en-US" sz="1800" dirty="0" smtClean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ZERO contact with hazardous materials:</a:t>
            </a:r>
          </a:p>
          <a:p>
            <a:r>
              <a:rPr lang="en-US" sz="1800" dirty="0" smtClean="0">
                <a:ea typeface="ＭＳ Ｐゴシック" charset="0"/>
                <a:sym typeface="Arial" charset="0"/>
              </a:rPr>
              <a:t> Core #1 and #2 (above) </a:t>
            </a:r>
            <a:r>
              <a:rPr lang="en-US" sz="1800" b="1" dirty="0" smtClean="0">
                <a:ea typeface="ＭＳ Ｐゴシック" charset="0"/>
                <a:sym typeface="Arial" charset="0"/>
              </a:rPr>
              <a:t>and</a:t>
            </a:r>
            <a:r>
              <a:rPr lang="en-US" sz="1800" dirty="0" smtClean="0">
                <a:ea typeface="ＭＳ Ｐゴシック" charset="0"/>
                <a:sym typeface="Arial" charset="0"/>
              </a:rPr>
              <a:t> Departmental training/assessment</a:t>
            </a:r>
          </a:p>
          <a:p>
            <a:pPr lvl="1"/>
            <a:r>
              <a:rPr lang="en-US" sz="1600" i="1" dirty="0">
                <a:ea typeface="ＭＳ Ｐゴシック" charset="0"/>
                <a:sym typeface="Arial" charset="0"/>
              </a:rPr>
              <a:t>M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embers </a:t>
            </a:r>
            <a:r>
              <a:rPr lang="en-US" sz="1600" i="1" dirty="0">
                <a:ea typeface="ＭＳ Ｐゴシック" charset="0"/>
                <a:sym typeface="Arial" charset="0"/>
              </a:rPr>
              <a:t>of Francisco, Li, </a:t>
            </a:r>
            <a:r>
              <a:rPr lang="en-US" sz="1600" i="1" dirty="0" err="1">
                <a:ea typeface="ＭＳ Ｐゴシック" charset="0"/>
                <a:sym typeface="Arial" charset="0"/>
              </a:rPr>
              <a:t>Zeng</a:t>
            </a:r>
            <a:r>
              <a:rPr lang="en-US" sz="1600" i="1" dirty="0">
                <a:ea typeface="ＭＳ Ｐゴシック" charset="0"/>
                <a:sym typeface="Arial" charset="0"/>
              </a:rPr>
              <a:t>, or M. Stains 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groups; some staff members.</a:t>
            </a:r>
            <a:endParaRPr lang="en-US" sz="1600" dirty="0">
              <a:ea typeface="ＭＳ Ｐゴシック" charset="0"/>
              <a:sym typeface="Arial" charset="0"/>
            </a:endParaRPr>
          </a:p>
          <a:p>
            <a:pPr lvl="1"/>
            <a:r>
              <a:rPr lang="en-US" sz="1600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Not an option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any student who might be a teaching assistant</a:t>
            </a:r>
            <a:r>
              <a:rPr lang="en-US" sz="16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1"/>
            <a:r>
              <a:rPr lang="en-US" sz="1600" dirty="0">
                <a:ea typeface="ＭＳ Ｐゴシック" charset="0"/>
                <a:sym typeface="Arial" charset="0"/>
              </a:rPr>
              <a:t>Confirm with Safety Chair </a:t>
            </a:r>
            <a:r>
              <a:rPr lang="en-US" sz="1600" dirty="0" smtClean="0">
                <a:ea typeface="ＭＳ Ｐゴシック" charset="0"/>
                <a:sym typeface="Arial" charset="0"/>
              </a:rPr>
              <a:t>if not sure.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8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urable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51" y="1417638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you have filled/prepared. Contents will be used for more than one work session and/or will be at times outside of your personal control.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Common examples: stock solutions or  custom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-prepared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reagent (unless disposed of or consumed in one work session).</a:t>
            </a:r>
          </a:p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Minimal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labeling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required:  product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identifier/chemical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concentration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recommended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required).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Can use an acronym or abbreviation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a cross-reference is posted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in the work area.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use of empty food containers.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labels that will smear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fade (printed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much better than marker).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Small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containers, such as vials and test tubes, can be labeled as a group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(label the outer container or rack). </a:t>
            </a: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96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ransient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is-I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used to hold chemicals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less than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one work shift and that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will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remain under your complete control.</a:t>
            </a:r>
          </a:p>
          <a:p>
            <a:pPr lvl="1">
              <a:tabLst>
                <a:tab pos="940445" algn="l"/>
              </a:tabLst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No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labeling is required for these containers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they remain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completely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under your control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less than one work session).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Examples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include solutions that will be used immediately in an experiment and cleaning solutions that will be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discarded by 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end of a shift. </a:t>
            </a: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However,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an unattended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transient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 or one used in an unsecured area, </a:t>
            </a:r>
            <a:r>
              <a:rPr lang="en-US" sz="2000" u="sng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immediately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becomes a “durable” container and must be labeled.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ransient containers that are forgotten can become “unknowns” or “waste” containers, which raises huge problems.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chemicals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Major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problem. Legally considered a hazardous material until proven otherwise.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Discovery of an unknown chemical that proves to be a hazardous material can result in fines of $25,000/sample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b="1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each day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violation. 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everything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i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144 nearly identical samples in a rack, you can legally label the rack. 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discover unknown materials: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Attempt to identify them using your own knowledge and records; ask your advisor/supervisor.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Ask the Safety Committee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help.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</a:t>
            </a:r>
            <a:r>
              <a:rPr lang="en-US" dirty="0"/>
              <a:t> </a:t>
            </a:r>
            <a:r>
              <a:rPr lang="en-US" dirty="0" smtClean="0"/>
              <a:t>(“waste”)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593072"/>
            <a:ext cx="4687975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Much stricter labeling/container rules:</a:t>
            </a:r>
            <a:endParaRPr lang="en-US" sz="24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full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names (no abbreviations or formulas)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show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significant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constituents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“Used”, “spent”, “waste” all considered appropriate.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be stored in compatible container. 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Repurified materials (e.g. redistilled solvents) can be treated like reagents (see previous pages).</a:t>
            </a:r>
          </a:p>
          <a:p>
            <a:pPr marL="554863" lvl="1" indent="0">
              <a:spcBef>
                <a:spcPts val="617"/>
              </a:spcBef>
              <a:buSzPct val="80000"/>
              <a:buNone/>
              <a:tabLst>
                <a:tab pos="940445" algn="l"/>
              </a:tabLst>
            </a:pPr>
            <a:endParaRPr lang="en-US" sz="20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687762"/>
            <a:ext cx="3466591" cy="480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846401" lvl="1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9" name="Picture 8" descr="used_solvent_lab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84" y="1306207"/>
            <a:ext cx="2770188" cy="3693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5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disposal: via EHS (402-472-4925)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0570" y="1135062"/>
            <a:ext cx="4821661" cy="5170488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losed, compatible, in good condition.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Store consistent with contents (e.g., flammable waste in a flammable storage cabinet) 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with full names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Tag for disposal (example at right) http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://ehs.unl.edu/sop/s-chem_collection_procedures.pdf 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Can it go in the drain or trash?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sewerdisp.pdf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dumpster_ban.pdf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are unsure, contact EHS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haz_waste_removal_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01" y="1862667"/>
            <a:ext cx="2419048" cy="33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349" y="5292141"/>
            <a:ext cx="245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Waste bottle with disposal tag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</a:t>
            </a:r>
            <a:r>
              <a:rPr lang="en-US" dirty="0"/>
              <a:t>Spills:  “Should I stay or should I go?”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</a:t>
            </a: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response to the </a:t>
            </a: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 smtClean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If 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a spill is large or dangerous,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</a:rPr>
              <a:t>leave!</a:t>
            </a:r>
            <a:endParaRPr lang="en-US" sz="2000" b="1" dirty="0">
              <a:solidFill>
                <a:srgbClr val="000000"/>
              </a:solidFill>
              <a:ea typeface="ＭＳ Ｐゴシック"/>
            </a:endParaRP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402-47</a:t>
            </a:r>
            <a:r>
              <a:rPr lang="en-US" sz="1800" b="1" dirty="0" smtClean="0">
                <a:solidFill>
                  <a:srgbClr val="000000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in no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</a:t>
            </a:r>
            <a:r>
              <a:rPr lang="en-US" sz="1800" u="sng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PPE and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a spill kit.  </a:t>
            </a:r>
          </a:p>
          <a:p>
            <a:pPr marL="84641" indent="0">
              <a:buNone/>
            </a:pPr>
            <a:endParaRPr lang="en-US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00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i="1" dirty="0" smtClean="0"/>
              <a:t>Preplanning for and Responding to Hazardous Chemical Spills 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spills:  what should you do?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1"/>
            <a:ext cx="7498080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lose off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02081" y="4157508"/>
            <a:ext cx="3134915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409" y="3751068"/>
            <a:ext cx="1955288" cy="2737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angers of a chemical spill/release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9" y="1447800"/>
            <a:ext cx="7498080" cy="49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41" indent="0">
              <a:buNone/>
            </a:pPr>
            <a:r>
              <a:rPr lang="en-US" dirty="0" smtClean="0"/>
              <a:t>“An </a:t>
            </a:r>
            <a:r>
              <a:rPr lang="en-US" dirty="0"/>
              <a:t>investigation by OSHA determined that one worker was overcome when “methyl </a:t>
            </a:r>
            <a:r>
              <a:rPr lang="en-US" dirty="0" smtClean="0"/>
              <a:t>mercaptan gas </a:t>
            </a:r>
            <a:r>
              <a:rPr lang="en-US" i="1" dirty="0">
                <a:solidFill>
                  <a:srgbClr val="0000FF"/>
                </a:solidFill>
              </a:rPr>
              <a:t>(aka methanethiol)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was </a:t>
            </a:r>
            <a:r>
              <a:rPr lang="en-US" b="1" dirty="0"/>
              <a:t>unexpectedly released</a:t>
            </a:r>
            <a:r>
              <a:rPr lang="en-US" dirty="0" smtClean="0"/>
              <a:t>” after </a:t>
            </a:r>
            <a:r>
              <a:rPr lang="en-US" dirty="0"/>
              <a:t>she opened a drain on a vent line. Two coworkers nearby, unaware of the leak, attempted to save her but </a:t>
            </a:r>
            <a:r>
              <a:rPr lang="en-US" b="1" dirty="0"/>
              <a:t>were also </a:t>
            </a:r>
            <a:r>
              <a:rPr lang="en-US" b="1" dirty="0" smtClean="0"/>
              <a:t>consumed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 The brother of one of the victims rushed to rescue the three but was also </a:t>
            </a:r>
            <a:r>
              <a:rPr lang="en-US" dirty="0" smtClean="0"/>
              <a:t>overcome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</a:t>
            </a:r>
            <a:r>
              <a:rPr lang="en-US" dirty="0" smtClean="0"/>
              <a:t>.”</a:t>
            </a:r>
          </a:p>
          <a:p>
            <a:pPr marL="84641" indent="0">
              <a:buNone/>
            </a:pPr>
            <a:endParaRPr lang="en-US" dirty="0"/>
          </a:p>
          <a:p>
            <a:pPr marL="84641" indent="0">
              <a:buNone/>
            </a:pPr>
            <a:r>
              <a:rPr lang="en-US" i="1" dirty="0" smtClean="0"/>
              <a:t>One spill/release, four deaths.  </a:t>
            </a:r>
            <a:endParaRPr lang="en-US" dirty="0"/>
          </a:p>
          <a:p>
            <a:pPr marL="84641" indent="0">
              <a:buNone/>
            </a:pPr>
            <a:r>
              <a:rPr lang="en-US" sz="2000" dirty="0" smtClean="0"/>
              <a:t>Chem. &amp; Eng. News. May 25, 2015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09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clean-up kits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fontAlgn="base"/>
            <a:r>
              <a:rPr lang="en-US" sz="1900" dirty="0"/>
              <a:t>Your lab </a:t>
            </a:r>
            <a:r>
              <a:rPr lang="en-US" sz="1900" dirty="0" smtClean="0"/>
              <a:t>needs </a:t>
            </a:r>
            <a:r>
              <a:rPr lang="en-US" sz="1900" dirty="0"/>
              <a:t>spill kit(s) appropriate to the nature of chemicals you store and use.  All spill kits should contain: </a:t>
            </a:r>
          </a:p>
          <a:p>
            <a:pPr lvl="1" fontAlgn="base"/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Vinyl and nitrile gloves, large (1 pr each); safety goggles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plastic shoe protectors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dustpan (1); polyethylene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trash bags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(≥10)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Adsorbent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pads/pillows are also a good idea.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solvents should also have: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sorbent or “kitty litter” (labeled)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acids: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Na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NaHCO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or similar. </a:t>
            </a:r>
            <a:endParaRPr lang="en-US" sz="1900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using Hg should have a commercial spill kit.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Kits must be labeled and readily accessible.  All lab workers need to know of the kits and their location. </a:t>
            </a:r>
            <a:endParaRPr lang="en-US" dirty="0"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endParaRPr lang="en-US" sz="2100" dirty="0"/>
          </a:p>
          <a:p>
            <a:pPr fontAlgn="base">
              <a:buNone/>
            </a:pPr>
            <a:r>
              <a:rPr lang="en-US" sz="1900" dirty="0"/>
              <a:t>See “Preplanning for and Responding to Hazardous Chemical Spills” at  </a:t>
            </a:r>
            <a:r>
              <a:rPr lang="en-US" sz="1900" dirty="0">
                <a:hlinkClick r:id="rId2"/>
              </a:rPr>
              <a:t>http://ehs.unl.edu/sop</a:t>
            </a:r>
            <a:r>
              <a:rPr lang="en-US" sz="1900" dirty="0"/>
              <a:t>.</a:t>
            </a:r>
          </a:p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 “bare-bones” procedures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2458" y="1417638"/>
            <a:ext cx="7708391" cy="48006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Acids</a:t>
            </a:r>
          </a:p>
          <a:p>
            <a:pPr lvl="1" fontAlgn="base"/>
            <a:r>
              <a:rPr lang="en-US" sz="2000" dirty="0" smtClean="0"/>
              <a:t>Confine, neutralize (bicarbonate), clean up, dispose (call EHS).</a:t>
            </a:r>
          </a:p>
          <a:p>
            <a:pPr fontAlgn="base"/>
            <a:r>
              <a:rPr lang="en-US" sz="2000" dirty="0" smtClean="0"/>
              <a:t>Flammable solvent</a:t>
            </a:r>
          </a:p>
          <a:p>
            <a:pPr lvl="1" fontAlgn="base"/>
            <a:r>
              <a:rPr lang="en-US" sz="2000" dirty="0" smtClean="0"/>
              <a:t>Eliminate ignition sources, confine, absorb, clean up, dispose (call EHS).  </a:t>
            </a:r>
          </a:p>
          <a:p>
            <a:pPr fontAlgn="base"/>
            <a:r>
              <a:rPr lang="en-US" sz="2000" dirty="0" smtClean="0"/>
              <a:t>Mercury</a:t>
            </a:r>
          </a:p>
          <a:p>
            <a:pPr lvl="1" fontAlgn="base"/>
            <a:r>
              <a:rPr lang="en-US" sz="2000" dirty="0" smtClean="0"/>
              <a:t>Consolidate, collect, dispose of, wash yourself.</a:t>
            </a:r>
          </a:p>
          <a:p>
            <a:pPr lvl="1" fontAlgn="base"/>
            <a:r>
              <a:rPr lang="en-US" sz="2000" dirty="0" smtClean="0"/>
              <a:t>Always call EHS (2-4925) for consult</a:t>
            </a:r>
          </a:p>
          <a:p>
            <a:pPr fontAlgn="base"/>
            <a:r>
              <a:rPr lang="en-US" sz="2000" dirty="0" smtClean="0"/>
              <a:t>Solids</a:t>
            </a:r>
          </a:p>
          <a:p>
            <a:pPr lvl="1" fontAlgn="base"/>
            <a:r>
              <a:rPr lang="en-US" sz="2000" dirty="0" smtClean="0"/>
              <a:t>Scoop, place in container for disposal by EHS.</a:t>
            </a:r>
          </a:p>
          <a:p>
            <a:pPr fontAlgn="base"/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http://ehs.unl.edu/sop/</a:t>
            </a:r>
            <a:r>
              <a:rPr lang="en-US" sz="2000" dirty="0" smtClean="0">
                <a:hlinkClick r:id="rId2"/>
              </a:rPr>
              <a:t>s</a:t>
            </a:r>
            <a:r>
              <a:rPr lang="en-US" sz="2000" dirty="0" smtClean="0"/>
              <a:t> preplan_respond_spills.pdf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9274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31900"/>
            <a:ext cx="7498080" cy="4800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 Always follow standard practices for clothing and protective equipment. </a:t>
            </a:r>
            <a:r>
              <a:rPr lang="en-US" sz="2000" i="1" dirty="0">
                <a:solidFill>
                  <a:srgbClr val="0000FF"/>
                </a:solidFill>
              </a:rPr>
              <a:t>What are these</a:t>
            </a:r>
            <a:r>
              <a:rPr lang="en-US" sz="2000" i="1" dirty="0" smtClean="0">
                <a:solidFill>
                  <a:srgbClr val="0000FF"/>
                </a:solidFill>
              </a:rPr>
              <a:t>?</a:t>
            </a:r>
            <a:endParaRPr lang="en-US" sz="2000" i="1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Before you do</a:t>
            </a:r>
            <a:r>
              <a:rPr lang="en-US" sz="2000" b="1" dirty="0"/>
              <a:t> anything</a:t>
            </a:r>
            <a:r>
              <a:rPr lang="en-US" sz="2000" dirty="0"/>
              <a:t>, evaluate potential hazards – and then plan your actions. 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are some possible hazards with your research? 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How can you find the hazards associated with chemicals?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Are any special hazards (electrical, laser, biosafety) present? </a:t>
            </a:r>
          </a:p>
          <a:p>
            <a:pPr marL="413796" lvl="1" indent="0">
              <a:spcAft>
                <a:spcPts val="400"/>
              </a:spcAft>
              <a:buNone/>
            </a:pPr>
            <a:r>
              <a:rPr lang="en-US" sz="2000" dirty="0" smtClean="0"/>
              <a:t>Are any engineering controls needed ? </a:t>
            </a:r>
            <a:endParaRPr lang="en-US" sz="2000" dirty="0"/>
          </a:p>
          <a:p>
            <a:pPr marL="667716" lvl="2" indent="0">
              <a:spcAft>
                <a:spcPts val="400"/>
              </a:spcAft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What might these be?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What types of personal protective equipment are needed?</a:t>
            </a:r>
            <a:r>
              <a:rPr lang="en-US" sz="2000" i="1" dirty="0"/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 prepared for an emergency: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>
              <a:spcAft>
                <a:spcPts val="400"/>
              </a:spcAft>
            </a:pPr>
            <a:r>
              <a:rPr lang="en-US" sz="1800" i="1" dirty="0" smtClean="0">
                <a:solidFill>
                  <a:srgbClr val="0000FF"/>
                </a:solidFill>
              </a:rPr>
              <a:t>What </a:t>
            </a:r>
            <a:r>
              <a:rPr lang="en-US" sz="1800" i="1" dirty="0">
                <a:solidFill>
                  <a:srgbClr val="0000FF"/>
                </a:solidFill>
              </a:rPr>
              <a:t>should I do in the event of a fire? flood? chemical spill?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1021" y="1294929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R</a:t>
            </a:r>
            <a:r>
              <a:rPr lang="en-US" sz="2000" dirty="0" smtClean="0"/>
              <a:t>adioactive materials use = special protocols</a:t>
            </a:r>
          </a:p>
          <a:p>
            <a:pPr fontAlgn="base"/>
            <a:r>
              <a:rPr lang="en-US" sz="2000" dirty="0" smtClean="0"/>
              <a:t>PI/facility must have authorization (annual renewal!)</a:t>
            </a:r>
          </a:p>
          <a:p>
            <a:pPr lvl="1" fontAlgn="base"/>
            <a:r>
              <a:rPr lang="en-US" sz="2000" dirty="0" smtClean="0"/>
              <a:t>Limited to use in approved lab spaces /hoods</a:t>
            </a:r>
          </a:p>
          <a:p>
            <a:pPr fontAlgn="base"/>
            <a:r>
              <a:rPr lang="en-US" sz="2000" dirty="0"/>
              <a:t>Requires </a:t>
            </a:r>
            <a:r>
              <a:rPr lang="en-US" sz="2000" dirty="0" smtClean="0"/>
              <a:t>separate training</a:t>
            </a:r>
            <a:r>
              <a:rPr lang="en-US" sz="2000" dirty="0"/>
              <a:t> (http://ehs.unl.edu/#</a:t>
            </a:r>
            <a:r>
              <a:rPr lang="en-US" sz="2000" dirty="0" smtClean="0"/>
              <a:t>RadSafety)</a:t>
            </a:r>
          </a:p>
          <a:p>
            <a:pPr fontAlgn="base"/>
            <a:r>
              <a:rPr lang="en-US" sz="2000" dirty="0" smtClean="0"/>
              <a:t>Requires active monitoring (badges/dosimeters)</a:t>
            </a:r>
          </a:p>
          <a:p>
            <a:pPr fontAlgn="base"/>
            <a:r>
              <a:rPr lang="en-US" sz="2000" dirty="0" smtClean="0"/>
              <a:t>Has separate requirements for storage; use; spills;  waste aggregation; waste disposal</a:t>
            </a:r>
          </a:p>
          <a:p>
            <a:pPr fontAlgn="base"/>
            <a:endParaRPr lang="en-US" sz="2000" dirty="0" smtClean="0"/>
          </a:p>
          <a:p>
            <a:pPr fontAlgn="base"/>
            <a:r>
              <a:rPr lang="en-US" sz="2000" dirty="0" smtClean="0"/>
              <a:t>More information</a:t>
            </a:r>
          </a:p>
          <a:p>
            <a:pPr lvl="1" fontAlgn="base"/>
            <a:r>
              <a:rPr lang="en-US" sz="1800" dirty="0" smtClean="0"/>
              <a:t>EHS Safe Operating Procedures</a:t>
            </a:r>
          </a:p>
          <a:p>
            <a:pPr lvl="2" fontAlgn="base"/>
            <a:r>
              <a:rPr lang="en-US" sz="1600" dirty="0">
                <a:hlinkClick r:id="rId2"/>
              </a:rPr>
              <a:t>http://ehs.unl.edu/sop/radiation-</a:t>
            </a:r>
            <a:r>
              <a:rPr lang="en-US" sz="1600" dirty="0" smtClean="0">
                <a:hlinkClick r:id="rId2"/>
              </a:rPr>
              <a:t>safety</a:t>
            </a:r>
            <a:endParaRPr lang="en-US" sz="1600" dirty="0" smtClean="0"/>
          </a:p>
          <a:p>
            <a:pPr lvl="1" fontAlgn="base"/>
            <a:r>
              <a:rPr lang="en-US" sz="1800" dirty="0" smtClean="0"/>
              <a:t>Joel Webb, UNL Radiation </a:t>
            </a:r>
            <a:r>
              <a:rPr lang="en-US" sz="1800" dirty="0"/>
              <a:t>Safety </a:t>
            </a:r>
            <a:r>
              <a:rPr lang="en-US" sz="1800" dirty="0" smtClean="0"/>
              <a:t>Officer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/>
              <a:t>402) 472-2157  jwebb2@unl.edu </a:t>
            </a:r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947" y="274639"/>
            <a:ext cx="900702" cy="945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8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smtClean="0"/>
              <a:t>Protocols involving live organisms, their genetic precursors, or selected toxins require different safety measures and different training:</a:t>
            </a:r>
          </a:p>
          <a:p>
            <a:pPr fontAlgn="base"/>
            <a:r>
              <a:rPr lang="en-US" sz="2200" dirty="0" smtClean="0"/>
              <a:t>PI must have authorization to work with organisms (</a:t>
            </a:r>
            <a:r>
              <a:rPr lang="en-US" sz="2000" dirty="0" smtClean="0"/>
              <a:t>Procedures/protocols often require approval by Institutional Biosafety Committee (IBC).</a:t>
            </a:r>
          </a:p>
          <a:p>
            <a:pPr lvl="1" fontAlgn="base"/>
            <a:r>
              <a:rPr lang="en-US" sz="1800" dirty="0" smtClean="0"/>
              <a:t>Talk </a:t>
            </a:r>
            <a:r>
              <a:rPr lang="en-US" sz="1800" dirty="0"/>
              <a:t>to your advisor </a:t>
            </a:r>
            <a:r>
              <a:rPr lang="en-US" sz="1800" dirty="0" smtClean="0"/>
              <a:t>or the </a:t>
            </a:r>
            <a:r>
              <a:rPr lang="en-US" sz="1800" dirty="0"/>
              <a:t>UNL Biosafety </a:t>
            </a:r>
            <a:r>
              <a:rPr lang="en-US" sz="1800" dirty="0" smtClean="0"/>
              <a:t>Officer (next page) before bringing a new organism/DNA/toxin onto UNL.  </a:t>
            </a:r>
            <a:r>
              <a:rPr lang="en-US" sz="1800" b="1" u="sng" dirty="0" smtClean="0"/>
              <a:t>Select </a:t>
            </a:r>
            <a:r>
              <a:rPr lang="en-US" sz="1800" b="1" u="sng" dirty="0"/>
              <a:t>agents </a:t>
            </a:r>
            <a:r>
              <a:rPr lang="en-US" sz="1800" u="sng" dirty="0"/>
              <a:t>are a particular </a:t>
            </a:r>
            <a:r>
              <a:rPr lang="en-US" sz="1800" u="sng" dirty="0" smtClean="0"/>
              <a:t>concern: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://ehs.unl.edu/sop/</a:t>
            </a:r>
            <a:r>
              <a:rPr lang="en-US" sz="1800" u="sng" dirty="0" smtClean="0">
                <a:hlinkClick r:id="rId2"/>
              </a:rPr>
              <a:t>SA_SOP_SelectAgents.pdf</a:t>
            </a:r>
            <a:endParaRPr lang="en-US" sz="1800" dirty="0"/>
          </a:p>
          <a:p>
            <a:pPr lvl="1" fontAlgn="base"/>
            <a:r>
              <a:rPr lang="en-US" sz="1800" dirty="0" smtClean="0"/>
              <a:t>Research space and your training must be appropriate for the hazard Biosafety Level (BSL)</a:t>
            </a:r>
            <a:r>
              <a:rPr lang="en-US" sz="1800" dirty="0"/>
              <a:t>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://ehs.unl.edu/sop/s-bio-</a:t>
            </a:r>
            <a:r>
              <a:rPr lang="en-US" sz="1800" dirty="0" smtClean="0">
                <a:hlinkClick r:id="rId3"/>
              </a:rPr>
              <a:t>training.pdf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 fontAlgn="base"/>
            <a:r>
              <a:rPr lang="en-US" sz="1800" dirty="0" smtClean="0"/>
              <a:t>Biosafety protocols will apply in departmental culture and cold rooms.</a:t>
            </a:r>
            <a:endParaRPr lang="en-US" sz="1800" dirty="0"/>
          </a:p>
          <a:p>
            <a:pPr lvl="1" fontAlgn="base"/>
            <a:r>
              <a:rPr lang="en-US" sz="1800" dirty="0" smtClean="0"/>
              <a:t>Many/most materials may require documented sterilization prior to disposal.</a:t>
            </a:r>
          </a:p>
          <a:p>
            <a:pPr lvl="2" fontAlgn="base"/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(1 of 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2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marL="131663" indent="0" fontAlgn="base">
              <a:buNone/>
            </a:pPr>
            <a:r>
              <a:rPr lang="en-US" sz="2000" dirty="0" smtClean="0"/>
              <a:t>Biosafety-resources:</a:t>
            </a:r>
          </a:p>
          <a:p>
            <a:pPr marL="413796" lvl="1" indent="0" fontAlgn="base">
              <a:buNone/>
            </a:pPr>
            <a:r>
              <a:rPr lang="en-US" sz="1800" u="sng" dirty="0" smtClean="0"/>
              <a:t>Chemistry:  </a:t>
            </a:r>
            <a:r>
              <a:rPr lang="en-US" sz="1800" dirty="0" smtClean="0"/>
              <a:t>Biofacilities Users Group Committee (</a:t>
            </a:r>
            <a:r>
              <a:rPr lang="en-US" sz="1800" i="1" dirty="0" smtClean="0"/>
              <a:t>cold rooms, incubator, culture room).</a:t>
            </a:r>
            <a:r>
              <a:rPr lang="en-US" sz="1800" dirty="0"/>
              <a:t>	</a:t>
            </a:r>
            <a:r>
              <a:rPr lang="en-US" sz="1800" dirty="0" smtClean="0"/>
              <a:t>Chair: Prof. </a:t>
            </a:r>
            <a:r>
              <a:rPr lang="en-US" sz="1800" dirty="0"/>
              <a:t>Cliff </a:t>
            </a:r>
            <a:r>
              <a:rPr lang="en-US" sz="1800" dirty="0" smtClean="0"/>
              <a:t>Stains:402</a:t>
            </a:r>
            <a:r>
              <a:rPr lang="en-US" sz="1800" dirty="0"/>
              <a:t>) 472-</a:t>
            </a:r>
            <a:r>
              <a:rPr lang="en-US" sz="1800" dirty="0" smtClean="0"/>
              <a:t>2617  </a:t>
            </a:r>
            <a:r>
              <a:rPr lang="en-US" sz="1800" dirty="0" smtClean="0">
                <a:hlinkClick r:id="rId2"/>
              </a:rPr>
              <a:t>cstains2@unl.edu</a:t>
            </a:r>
            <a:endParaRPr lang="en-US" sz="1800" dirty="0" smtClean="0"/>
          </a:p>
          <a:p>
            <a:pPr marL="131663" indent="0" fontAlgn="base">
              <a:buNone/>
            </a:pPr>
            <a:endParaRPr lang="en-US" sz="1800" dirty="0" smtClean="0"/>
          </a:p>
          <a:p>
            <a:pPr marL="413796" lvl="1" indent="0" fontAlgn="base">
              <a:buNone/>
            </a:pPr>
            <a:r>
              <a:rPr lang="en-US" sz="1800" u="sng" dirty="0" smtClean="0"/>
              <a:t>EHS </a:t>
            </a:r>
            <a:r>
              <a:rPr lang="en-US" sz="1800" u="sng" dirty="0"/>
              <a:t>Safe Operating Procedures re Biosafety</a:t>
            </a:r>
            <a:r>
              <a:rPr lang="en-US" sz="1800" dirty="0">
                <a:hlinkClick r:id="rId3"/>
              </a:rPr>
              <a:t>http://ehs.unl.edu/sop/</a:t>
            </a:r>
            <a:r>
              <a:rPr lang="en-US" sz="1800" dirty="0" smtClean="0">
                <a:hlinkClick r:id="rId3"/>
              </a:rPr>
              <a:t>biosafety</a:t>
            </a:r>
            <a:endParaRPr lang="en-US" sz="1800" dirty="0"/>
          </a:p>
          <a:p>
            <a:pPr marL="413796" lvl="1" indent="0" fontAlgn="base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u="sng" dirty="0" smtClean="0">
                <a:solidFill>
                  <a:srgbClr val="000000"/>
                </a:solidFill>
              </a:rPr>
              <a:t>EHS Biosafety Officer</a:t>
            </a:r>
            <a:endParaRPr lang="en-US" sz="1800" u="sng" dirty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Dr</a:t>
            </a:r>
            <a:r>
              <a:rPr lang="en-US" sz="1800" dirty="0">
                <a:solidFill>
                  <a:srgbClr val="000000"/>
                </a:solidFill>
              </a:rPr>
              <a:t>. Matthew Anderson, Biosafety Officer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(402) 472-9554	</a:t>
            </a:r>
            <a:r>
              <a:rPr lang="en-US" sz="1800" u="sng" dirty="0">
                <a:solidFill>
                  <a:srgbClr val="000000"/>
                </a:solidFill>
              </a:rPr>
              <a:t>manderson11@unl.edu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677121" lvl="2" indent="0" fontAlgn="base">
              <a:buNone/>
            </a:pPr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(2 of 2)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27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987291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3324" y="1445796"/>
            <a:ext cx="6303886" cy="5930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Always look first</a:t>
            </a:r>
          </a:p>
          <a:p>
            <a:pPr lvl="1"/>
            <a:r>
              <a:rPr lang="en-US" sz="1600" dirty="0" smtClean="0"/>
              <a:t>Do not work on electrical equipment or touch an unconscious person unless you are </a:t>
            </a:r>
            <a:r>
              <a:rPr lang="en-US" sz="1600" u="sng" dirty="0" smtClean="0"/>
              <a:t>sure</a:t>
            </a:r>
            <a:r>
              <a:rPr lang="en-US" sz="1600" dirty="0" smtClean="0"/>
              <a:t> there is no source of electricity.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Avoid spark sources near solvents</a:t>
            </a:r>
          </a:p>
          <a:p>
            <a:endParaRPr lang="en-US" sz="2000" dirty="0" smtClean="0"/>
          </a:p>
          <a:p>
            <a:pPr lvl="0">
              <a:defRPr/>
            </a:pPr>
            <a:r>
              <a:rPr lang="en-US" sz="2000" dirty="0" smtClean="0"/>
              <a:t>Electrical cords/ cables</a:t>
            </a:r>
          </a:p>
          <a:p>
            <a:pPr lvl="1">
              <a:defRPr/>
            </a:pPr>
            <a:r>
              <a:rPr lang="en-US" sz="1600" dirty="0"/>
              <a:t>S</a:t>
            </a:r>
            <a:r>
              <a:rPr lang="en-US" sz="1600" dirty="0" smtClean="0"/>
              <a:t>hould not obstruct work</a:t>
            </a:r>
            <a:r>
              <a:rPr lang="en-US" sz="1600" dirty="0"/>
              <a:t> </a:t>
            </a:r>
            <a:r>
              <a:rPr lang="en-US" sz="1600" dirty="0" smtClean="0"/>
              <a:t>or aisles.</a:t>
            </a:r>
          </a:p>
          <a:p>
            <a:pPr lvl="1">
              <a:defRPr/>
            </a:pPr>
            <a:r>
              <a:rPr lang="en-US" sz="1600" dirty="0" smtClean="0"/>
              <a:t>Extension (“drop”) cords only for short-term use; power strips can be used long-term </a:t>
            </a:r>
            <a:r>
              <a:rPr lang="en-US" sz="1600" i="1" dirty="0" smtClean="0"/>
              <a:t>but not on high amperage devices.</a:t>
            </a:r>
            <a:endParaRPr lang="en-US" sz="1600" dirty="0" smtClean="0"/>
          </a:p>
          <a:p>
            <a:pPr lvl="1"/>
            <a:r>
              <a:rPr lang="en-US" sz="1600" dirty="0" smtClean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 smtClean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</a:t>
            </a:r>
            <a:r>
              <a:rPr lang="en-US" sz="1800" dirty="0" smtClean="0">
                <a:solidFill>
                  <a:srgbClr val="0000FF"/>
                </a:solidFill>
              </a:rPr>
              <a:t>Chemistry Electronics </a:t>
            </a:r>
            <a:r>
              <a:rPr lang="en-US" sz="1800" dirty="0">
                <a:solidFill>
                  <a:srgbClr val="0000FF"/>
                </a:solidFill>
              </a:rPr>
              <a:t>shop with any concerns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 marL="84641" indent="0">
              <a:buNone/>
            </a:pPr>
            <a:endParaRPr lang="en-US" sz="2400" dirty="0" smtClean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02323" y="5588001"/>
            <a:ext cx="6600951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0" y="5071376"/>
            <a:ext cx="1161256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7209" y="6180509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7157" y="6317731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4836" y="4034323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Localelectricalne.com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8969" y="2716798"/>
            <a:ext cx="1607956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9036" y="2162800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20" y="782991"/>
            <a:ext cx="1568108" cy="123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4169" y="1155702"/>
            <a:ext cx="4370831" cy="2200775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/>
              <a:t>Costly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and usually avoidable</a:t>
            </a:r>
            <a:r>
              <a:rPr lang="en-US" sz="2400" dirty="0" smtClean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Our most common accident/incident, (and the one that will make you very unpopular). </a:t>
            </a: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586971"/>
            <a:ext cx="4128516" cy="1624932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latin typeface="Arial" charset="0"/>
                <a:ea typeface="ＭＳ Ｐゴシック" charset="0"/>
                <a:sym typeface="Arial" charset="0"/>
              </a:rPr>
              <a:t>The water pressure in Hamilton can be quite high.  Unsecured hoses can easily slip off of fittings or out of drains. 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sz="2100" dirty="0">
              <a:solidFill>
                <a:srgbClr val="A408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17" name="Picture 16" descr="water_press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5170" y="3995305"/>
            <a:ext cx="2068160" cy="1656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451600" y="3979333"/>
            <a:ext cx="757162" cy="829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604" y="5211903"/>
            <a:ext cx="4403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Pressure on 8</a:t>
            </a:r>
            <a:r>
              <a:rPr lang="en-US" i="1" baseline="30000" dirty="0" smtClean="0">
                <a:solidFill>
                  <a:srgbClr val="0000FF"/>
                </a:solidFill>
              </a:rPr>
              <a:t>th</a:t>
            </a:r>
            <a:r>
              <a:rPr lang="en-US" i="1" dirty="0" smtClean="0">
                <a:solidFill>
                  <a:srgbClr val="0000FF"/>
                </a:solidFill>
              </a:rPr>
              <a:t> floor nearly 80 psi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(pounds/square inch) or 5.5 bar. Presumably greater pressures on lower floors</a:t>
            </a:r>
          </a:p>
        </p:txBody>
      </p:sp>
    </p:spTree>
    <p:extLst>
      <p:ext uri="{BB962C8B-B14F-4D97-AF65-F5344CB8AC3E}">
        <p14:creationId xmlns=""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 prevention: Easy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04900" y="1231901"/>
            <a:ext cx="3863340" cy="28702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Minimize unattended water use. </a:t>
            </a:r>
          </a:p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Clamp hoses onto fittings (clamps best, wire OK). </a:t>
            </a:r>
            <a:endParaRPr lang="en-US" dirty="0"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05560" y="3471334"/>
            <a:ext cx="7498080" cy="99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Leak-proof </a:t>
            </a:r>
            <a:r>
              <a:rPr lang="en-US" sz="21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“Quick connect” hose connections now available.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5" name="Picture 4" descr="Nylon_hose_cla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4464" t="22999" r="28007" b="59509"/>
          <a:stretch/>
        </p:blipFill>
        <p:spPr>
          <a:xfrm>
            <a:off x="5249333" y="1398285"/>
            <a:ext cx="1716660" cy="1411593"/>
          </a:xfrm>
          <a:prstGeom prst="rect">
            <a:avLst/>
          </a:prstGeom>
        </p:spPr>
      </p:pic>
      <p:pic>
        <p:nvPicPr>
          <p:cNvPr id="10" name="Picture 9" descr="21AbA+FR4hL__AA220_-150x1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368" y="4199467"/>
            <a:ext cx="1333500" cy="13335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175935" y="4809069"/>
            <a:ext cx="465667" cy="4275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4044" tIns="47022" rIns="94044" bIns="47022"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pee_tube_connect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6" y="3966634"/>
            <a:ext cx="1697108" cy="113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915" y="4224867"/>
            <a:ext cx="1969686" cy="97212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r>
              <a:rPr lang="en-US" i="1" dirty="0" smtClean="0"/>
              <a:t>Not to be used</a:t>
            </a:r>
          </a:p>
          <a:p>
            <a:r>
              <a:rPr lang="en-US" i="1" dirty="0" smtClean="0"/>
              <a:t>for any unattended operations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2" y="3996268"/>
            <a:ext cx="812800" cy="812800"/>
          </a:xfrm>
          <a:prstGeom prst="rect">
            <a:avLst/>
          </a:prstGeom>
        </p:spPr>
      </p:pic>
      <p:pic>
        <p:nvPicPr>
          <p:cNvPr id="16" name="Picture 15" descr="wired_hose_nip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994" y="1032935"/>
            <a:ext cx="1969435" cy="1776942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1435608" y="5471585"/>
            <a:ext cx="7508749" cy="833967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940445" algn="l"/>
              </a:tabLst>
            </a:pPr>
            <a:r>
              <a:rPr lang="en-US" dirty="0" smtClean="0"/>
              <a:t>Secure drain lines (length of hose down drain; by clamping or anchoring hose)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Autofit/>
          </a:bodyPr>
          <a:lstStyle/>
          <a:p>
            <a:r>
              <a:rPr lang="en-US" dirty="0" smtClean="0"/>
              <a:t>Cryogens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952" y="908628"/>
            <a:ext cx="7512721" cy="323619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40445" algn="l"/>
              </a:tabLst>
            </a:pPr>
            <a:r>
              <a:rPr lang="en-US" dirty="0" smtClean="0"/>
              <a:t>Liq. N</a:t>
            </a:r>
            <a:r>
              <a:rPr lang="en-US" baseline="-25000" dirty="0" smtClean="0"/>
              <a:t>2</a:t>
            </a:r>
            <a:r>
              <a:rPr lang="en-US" dirty="0" smtClean="0"/>
              <a:t> (boils at -196 °C)</a:t>
            </a:r>
            <a:endParaRPr lang="en-US" dirty="0"/>
          </a:p>
          <a:p>
            <a:pPr lvl="1">
              <a:tabLst>
                <a:tab pos="940445" algn="l"/>
              </a:tabLst>
            </a:pPr>
            <a:r>
              <a:rPr lang="en-US" dirty="0" smtClean="0"/>
              <a:t>use only with good ventilation; be careful about condensing O2</a:t>
            </a:r>
          </a:p>
          <a:p>
            <a:pPr>
              <a:tabLst>
                <a:tab pos="940445" algn="l"/>
              </a:tabLst>
            </a:pPr>
            <a:r>
              <a:rPr lang="en-US" dirty="0" smtClean="0"/>
              <a:t>Dry ice/acetone slushes are not as cold (-80 °C) but have high heat capacity and “stick”.  Frostbite can result in seconds.  </a:t>
            </a:r>
            <a:r>
              <a:rPr lang="en-US" i="1" dirty="0" smtClean="0"/>
              <a:t>Rinse skin under cool water. </a:t>
            </a:r>
            <a:r>
              <a:rPr lang="en-US" dirty="0" smtClean="0"/>
              <a:t> </a:t>
            </a: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2205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>
                <a:latin typeface="Arial"/>
                <a:cs typeface="Arial"/>
              </a:rPr>
              <a:t>PPE: </a:t>
            </a:r>
            <a:r>
              <a:rPr lang="en-US" sz="2400" dirty="0" smtClean="0"/>
              <a:t>Heavy </a:t>
            </a:r>
            <a:r>
              <a:rPr lang="en-US" sz="2400" dirty="0"/>
              <a:t>leather gloves and lab </a:t>
            </a:r>
            <a:r>
              <a:rPr lang="en-US" sz="2400" dirty="0" smtClean="0"/>
              <a:t>coat for short </a:t>
            </a:r>
            <a:r>
              <a:rPr lang="en-US" sz="2400" dirty="0"/>
              <a:t>term use of cryogens.</a:t>
            </a:r>
            <a:r>
              <a:rPr lang="en-US" sz="2400" i="1" dirty="0"/>
              <a:t> If the gloves or coat get "soaked" in a cryogen, quickly take them off and move away from the hazard</a:t>
            </a:r>
            <a:r>
              <a:rPr lang="en-US" sz="2400" i="1" dirty="0" smtClean="0"/>
              <a:t>!</a:t>
            </a:r>
          </a:p>
          <a:p>
            <a:pPr>
              <a:tabLst>
                <a:tab pos="940445" algn="l"/>
              </a:tabLst>
            </a:pPr>
            <a:endParaRPr lang="en-US" sz="2800" dirty="0"/>
          </a:p>
          <a:p>
            <a:r>
              <a:rPr lang="en-US" sz="2000" dirty="0">
                <a:solidFill>
                  <a:srgbClr val="0000FF"/>
                </a:solidFill>
              </a:rPr>
              <a:t>Questions? 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See </a:t>
            </a:r>
            <a:r>
              <a:rPr lang="en-US" sz="2000" i="1" dirty="0">
                <a:solidFill>
                  <a:srgbClr val="0000FF"/>
                </a:solidFill>
              </a:rPr>
              <a:t>ehs.unl.edu/sop/s-cryogenic_material.pdf</a:t>
            </a:r>
            <a:r>
              <a:rPr lang="en-US" sz="2000" dirty="0">
                <a:solidFill>
                  <a:srgbClr val="0000FF"/>
                </a:solidFill>
              </a:rPr>
              <a:t>‎  or contact Prof. Martha Morton</a:t>
            </a:r>
          </a:p>
          <a:p>
            <a:pPr>
              <a:tabLst>
                <a:tab pos="940445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543" y="3415146"/>
            <a:ext cx="2696643" cy="188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3543" y="5391728"/>
            <a:ext cx="280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Frostbite from use of a cryogen during skin treatment </a:t>
            </a:r>
            <a:r>
              <a:rPr lang="en-US" sz="1600" dirty="0">
                <a:hlinkClick r:id="rId3"/>
              </a:rPr>
              <a:t>anagen.ucdavis.edu</a:t>
            </a: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96410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Safety and Crime. 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685" y="1242083"/>
            <a:ext cx="7640902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 smtClean="0">
                <a:ea typeface="ＭＳ Ｐゴシック" charset="0"/>
                <a:sym typeface="Arial" charset="0"/>
              </a:rPr>
              <a:t>UNL is fairly safe </a:t>
            </a:r>
            <a:r>
              <a:rPr lang="en-US" sz="2400" dirty="0">
                <a:ea typeface="ＭＳ Ｐゴシック" charset="0"/>
                <a:sym typeface="Arial" charset="0"/>
              </a:rPr>
              <a:t>(see </a:t>
            </a:r>
            <a:r>
              <a:rPr lang="en-US" sz="2400" dirty="0">
                <a:ea typeface="ＭＳ Ｐゴシック" charset="0"/>
                <a:sym typeface="Arial" charset="0"/>
                <a:hlinkClick r:id="rId2"/>
              </a:rPr>
              <a:t>http://police.unl.edu/</a:t>
            </a:r>
            <a:r>
              <a:rPr lang="en-US" sz="2400" dirty="0" smtClean="0">
                <a:ea typeface="ＭＳ Ｐゴシック" charset="0"/>
                <a:sym typeface="Arial" charset="0"/>
                <a:hlinkClick r:id="rId2"/>
              </a:rPr>
              <a:t>statistics</a:t>
            </a:r>
            <a:r>
              <a:rPr lang="en-US" sz="2400" dirty="0" smtClean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Lock valuables in desk drawers when leaving offices.</a:t>
            </a:r>
            <a:endParaRPr lang="en-US" dirty="0"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b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  <a:hlinkClick r:id="rId3"/>
              </a:rPr>
              <a:t>http</a:t>
            </a:r>
            <a:r>
              <a:rPr lang="en-US" dirty="0">
                <a:ea typeface="ＭＳ Ｐゴシック" charset="0"/>
                <a:sym typeface="Arial" charset="0"/>
                <a:hlinkClick r:id="rId3"/>
              </a:rPr>
              <a:t>://police.unl.edu/reporting-troubling-or-threatening-behavior</a:t>
            </a:r>
            <a:r>
              <a:rPr lang="en-US" dirty="0" smtClean="0">
                <a:ea typeface="ＭＳ Ｐゴシック" charset="0"/>
                <a:sym typeface="Arial" charset="0"/>
              </a:rPr>
              <a:t>)</a:t>
            </a: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</a:t>
            </a:r>
            <a:r>
              <a:rPr lang="en-US" dirty="0" smtClean="0"/>
              <a:t>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  <a:endParaRPr lang="en-US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8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</a:t>
            </a:r>
            <a:r>
              <a:rPr lang="en-US" dirty="0"/>
              <a:t> </a:t>
            </a:r>
            <a:r>
              <a:rPr lang="en-US" dirty="0" smtClean="0"/>
              <a:t>(2016-17)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co-Chair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634A HaH;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jguo4@unl.edu</a:t>
            </a:r>
            <a:endParaRPr lang="en-US" u="sng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2-3525 (office)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Morton, co-Chair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Hamilton,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(402)472-6255;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  <a:hlinkClick r:id="rId3"/>
              </a:rPr>
              <a:t>mmorton4@unl.edu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(860)428-2044 (Cell)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buClr>
                <a:srgbClr val="3891A7"/>
              </a:buCl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. Barry Cheung (514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Dodie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Eveleth (Building manager, 545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(634AA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2-3525)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Rick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Hartung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(326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2-2737)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Dr. Jessica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Periago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(227 B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Sinitskii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(604C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4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Resources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://www.chem.unl.edu/safety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/</a:t>
            </a:r>
            <a:endParaRPr lang="en-US" u="sng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http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://ehs.unl.edu/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onlinetraining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  <a:r>
              <a:rPr lang="en-US" sz="1800" dirty="0">
                <a:ea typeface="Arial"/>
                <a:hlinkClick r:id="rId4"/>
              </a:rPr>
              <a:t>http://ehs.unl.edu/</a:t>
            </a:r>
            <a:r>
              <a:rPr lang="en-US" sz="1800" dirty="0" smtClean="0">
                <a:ea typeface="Arial"/>
                <a:hlinkClick r:id="rId4"/>
              </a:rPr>
              <a:t>sop</a:t>
            </a:r>
            <a:r>
              <a:rPr lang="en-US" sz="1800" dirty="0" smtClean="0">
                <a:ea typeface="Arial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a typeface="Arial"/>
              </a:rPr>
              <a:t>Examples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of available SOPs: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 Chemical Safety (more than a dozen); Waste Management; Accidents and Injuries;</a:t>
            </a:r>
            <a:r>
              <a:rPr lang="en-US" sz="1800" u="sng" dirty="0">
                <a:solidFill>
                  <a:srgbClr val="0000FF"/>
                </a:solidFill>
                <a:ea typeface="Arial"/>
              </a:rPr>
              <a:t> Biosafet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y; Emergency Preparedness; Laboratory SOPs; Laser Safety, etc……</a:t>
            </a:r>
            <a:r>
              <a:rPr lang="en-US" sz="1800" dirty="0" smtClean="0">
                <a:solidFill>
                  <a:srgbClr val="0000FF"/>
                </a:solidFill>
                <a:ea typeface="Arial"/>
              </a:rPr>
              <a:t>.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4"/>
              </a:rPr>
              <a:t>As a general resource: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 smtClean="0"/>
          </a:p>
          <a:p>
            <a:pPr marL="84640" lvl="1" indent="0">
              <a:spcBef>
                <a:spcPts val="411"/>
              </a:spcBef>
              <a:buSzPct val="80000"/>
              <a:buNone/>
              <a:tabLst>
                <a:tab pos="940445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1414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893762"/>
          </a:xfrm>
        </p:spPr>
        <p:txBody>
          <a:bodyPr/>
          <a:lstStyle/>
          <a:p>
            <a:r>
              <a:rPr lang="en-US" dirty="0" smtClean="0"/>
              <a:t>What kinds of risk might you encounter?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Chemical (flammable, corrosive, health, reactivity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-next page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Could include explosion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What about byproducts of the reaction?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Pressure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Gas cylinders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Reaction pressure (related:  release of toxic gases)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Fire  (Smoke/chemical inhalation;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Electrical (death; serious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UV or Laser (eye damage)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Cut or laceration; crushing (loss of blood; loss of limb)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Slip/fall</a:t>
            </a:r>
          </a:p>
          <a:p>
            <a:r>
              <a:rPr lang="en-US" sz="20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In general, imagine what could possibly go wrong?</a:t>
            </a:r>
          </a:p>
          <a:p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any doubts, contact UNL EHS.  </a:t>
            </a:r>
            <a:endParaRPr lang="en-US" sz="20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146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 TODAY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UNL Emergency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Alerts: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Contact 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me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you have any questions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concerns:</a:t>
            </a:r>
            <a:endParaRPr lang="en-US" sz="2800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Martha Morton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2-6255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mmorton4@unl.edu</a:t>
            </a:r>
            <a:endParaRPr lang="en-US" b="1" i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565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2622516" cy="4187486"/>
          </a:xfrm>
        </p:spPr>
        <p:txBody>
          <a:bodyPr>
            <a:normAutofit/>
          </a:bodyPr>
          <a:lstStyle/>
          <a:p>
            <a:r>
              <a:rPr lang="en-US" dirty="0" smtClean="0"/>
              <a:t>GHS (Globally Harmonized System) for Chemical Hazard Assessment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11204" y="356368"/>
            <a:ext cx="4955177" cy="605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269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898392" cy="1503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GHS vs. more familiar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Safety Data Sheet warnings: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311" y="521866"/>
            <a:ext cx="3210620" cy="561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1" y="6140451"/>
            <a:ext cx="29279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www.fireengineering.com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429" y="2476500"/>
            <a:ext cx="35358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Acetic acid sounds pretty harmless, right?  Try looking up “GHS” or “SDS”?</a:t>
            </a:r>
          </a:p>
          <a:p>
            <a:endParaRPr lang="en-US" dirty="0"/>
          </a:p>
          <a:p>
            <a:r>
              <a:rPr lang="en-US" dirty="0" smtClean="0"/>
              <a:t>What about a reagent that you have used or might use?  </a:t>
            </a:r>
          </a:p>
          <a:p>
            <a:endParaRPr lang="en-US" dirty="0"/>
          </a:p>
          <a:p>
            <a:r>
              <a:rPr lang="en-US" dirty="0" smtClean="0"/>
              <a:t>Any surprises?</a:t>
            </a:r>
          </a:p>
        </p:txBody>
      </p:sp>
    </p:spTree>
    <p:extLst>
      <p:ext uri="{BB962C8B-B14F-4D97-AF65-F5344CB8AC3E}">
        <p14:creationId xmlns="" xmlns:p14="http://schemas.microsoft.com/office/powerpoint/2010/main" val="2989129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317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Clothing, Behavior, and Personal Protective Equipment PPE)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370016"/>
            <a:ext cx="7498080" cy="1536164"/>
          </a:xfrm>
        </p:spPr>
        <p:txBody>
          <a:bodyPr>
            <a:noAutofit/>
          </a:bodyPr>
          <a:lstStyle/>
          <a:p>
            <a:r>
              <a:rPr lang="en-US" sz="2000" b="1" dirty="0"/>
              <a:t>Clothing</a:t>
            </a:r>
            <a:r>
              <a:rPr lang="en-US" sz="2000" dirty="0"/>
              <a:t>:  </a:t>
            </a:r>
          </a:p>
          <a:p>
            <a:pPr lvl="1"/>
            <a:r>
              <a:rPr lang="en-US" sz="1800" b="1" dirty="0" smtClean="0"/>
              <a:t>NO </a:t>
            </a:r>
            <a:r>
              <a:rPr lang="en-US" sz="1800" dirty="0"/>
              <a:t>open-toed shoes/sandals.  </a:t>
            </a:r>
            <a:endParaRPr lang="en-US" sz="1800" dirty="0" smtClean="0"/>
          </a:p>
          <a:p>
            <a:pPr lvl="1"/>
            <a:r>
              <a:rPr lang="en-US" sz="1800" dirty="0"/>
              <a:t>Approved </a:t>
            </a:r>
            <a:r>
              <a:rPr lang="en-US" sz="1800" b="1" dirty="0"/>
              <a:t>lab coats </a:t>
            </a:r>
            <a:r>
              <a:rPr lang="en-US" sz="1800" u="sng" dirty="0"/>
              <a:t>required</a:t>
            </a:r>
            <a:r>
              <a:rPr lang="en-US" sz="1800" dirty="0"/>
              <a:t> except where specifically exempted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i="1" dirty="0">
                <a:solidFill>
                  <a:srgbClr val="0000FF"/>
                </a:solidFill>
              </a:rPr>
              <a:t>ask if you are not sure)</a:t>
            </a:r>
            <a:r>
              <a:rPr lang="en-US" sz="1800" i="1" dirty="0" smtClean="0">
                <a:solidFill>
                  <a:srgbClr val="0000FF"/>
                </a:solidFill>
              </a:rPr>
              <a:t>.</a:t>
            </a:r>
            <a:endParaRPr lang="en-US" sz="1800" dirty="0"/>
          </a:p>
          <a:p>
            <a:pPr lvl="1"/>
            <a:r>
              <a:rPr lang="en-US" sz="1800" dirty="0" smtClean="0"/>
              <a:t>Tie back long hair.  Avoid loose hair, scarves, neckties, and loose clothing around machinery (e.g., motors, belt drives, lathes)</a:t>
            </a:r>
            <a:endParaRPr lang="en-US" sz="19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glass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53" y="3657503"/>
            <a:ext cx="2452224" cy="1132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134" y="4914901"/>
            <a:ext cx="78345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b="1" dirty="0" smtClean="0"/>
              <a:t>Working </a:t>
            </a:r>
            <a:r>
              <a:rPr lang="en-US" b="1" dirty="0"/>
              <a:t>alone</a:t>
            </a:r>
            <a:r>
              <a:rPr lang="en-US" dirty="0"/>
              <a:t>- </a:t>
            </a:r>
            <a:r>
              <a:rPr lang="en-US" u="sng" dirty="0"/>
              <a:t>N</a:t>
            </a:r>
            <a:r>
              <a:rPr lang="en-US" u="sng" dirty="0" smtClean="0"/>
              <a:t>ot </a:t>
            </a:r>
            <a:r>
              <a:rPr lang="en-US" u="sng" dirty="0"/>
              <a:t>allowed</a:t>
            </a:r>
            <a:r>
              <a:rPr lang="en-US" dirty="0"/>
              <a:t> </a:t>
            </a:r>
            <a:r>
              <a:rPr lang="en-US" dirty="0" smtClean="0"/>
              <a:t>for new investigators or undergraduate researchers; not encouraged </a:t>
            </a:r>
            <a:r>
              <a:rPr lang="en-US" dirty="0"/>
              <a:t>for anyone). </a:t>
            </a:r>
          </a:p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sz="2100" b="1" dirty="0"/>
              <a:t>Food/drink</a:t>
            </a:r>
            <a:r>
              <a:rPr lang="en-US" sz="2100" dirty="0"/>
              <a:t>:  Not allowed in any areas in </a:t>
            </a:r>
            <a:r>
              <a:rPr lang="en-US" sz="2100" dirty="0" smtClean="0"/>
              <a:t>which reagents are </a:t>
            </a:r>
            <a:r>
              <a:rPr lang="en-US" sz="2100" dirty="0"/>
              <a:t>stored/used/dispensed.  </a:t>
            </a:r>
            <a:endParaRPr lang="en-US" sz="21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342900" indent="-342900">
              <a:buClr>
                <a:srgbClr val="3366FF"/>
              </a:buClr>
              <a:buFont typeface="Arial"/>
              <a:buChar char="•"/>
              <a:tabLst>
                <a:tab pos="940445" algn="l"/>
              </a:tabLst>
            </a:pP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Gloves </a:t>
            </a:r>
            <a:r>
              <a:rPr lang="en-US" sz="21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are </a:t>
            </a: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discussed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807" y="3644802"/>
            <a:ext cx="431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Eye protection</a:t>
            </a:r>
            <a:r>
              <a:rPr lang="en-US" sz="2000" dirty="0"/>
              <a:t>:  goggles or safety glasses required unless specifically exempted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ask if you are not sure).  </a:t>
            </a:r>
          </a:p>
        </p:txBody>
      </p:sp>
    </p:spTree>
    <p:extLst>
      <p:ext uri="{BB962C8B-B14F-4D97-AF65-F5344CB8AC3E}">
        <p14:creationId xmlns=""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18" y="151672"/>
            <a:ext cx="438207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Summoning emergency</a:t>
            </a:r>
            <a:br>
              <a:rPr lang="en-US" dirty="0" smtClean="0"/>
            </a:br>
            <a:r>
              <a:rPr lang="en-US" dirty="0" smtClean="0"/>
              <a:t>responders:  </a:t>
            </a:r>
            <a:r>
              <a:rPr lang="en-US" b="1" dirty="0" smtClean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75" y="1430466"/>
            <a:ext cx="3936323" cy="3768068"/>
          </a:xfrm>
        </p:spPr>
        <p:txBody>
          <a:bodyPr>
            <a:normAutofit fontScale="325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684424"/>
            <a:ext cx="1040495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77" y="1684423"/>
            <a:ext cx="3428353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64631" y="668423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4347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51270" y="5462338"/>
            <a:ext cx="774095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29842" y="5492750"/>
            <a:ext cx="774095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534" y="1102312"/>
            <a:ext cx="1554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 Hall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9459</TotalTime>
  <Words>4526</Words>
  <Application>Microsoft Office PowerPoint</Application>
  <PresentationFormat>Letter Paper (8.5x11 in)</PresentationFormat>
  <Paragraphs>558</Paragraphs>
  <Slides>50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UNL Chemistry Safety Training   </vt:lpstr>
      <vt:lpstr>Outline:</vt:lpstr>
      <vt:lpstr>Required training </vt:lpstr>
      <vt:lpstr>Overarching principles: a warm-up</vt:lpstr>
      <vt:lpstr>What kinds of risk might you encounter?</vt:lpstr>
      <vt:lpstr>GHS (Globally Harmonized System) for Chemical Hazard Assessment</vt:lpstr>
      <vt:lpstr>GHS vs. more familiar Safety Data Sheet warnings:</vt:lpstr>
      <vt:lpstr>Clothing, Behavior, and Personal Protective Equipment PPE)</vt:lpstr>
      <vt:lpstr>Summoning emergency responders:  Fire alarm</vt:lpstr>
      <vt:lpstr>Fire alarm:  what should you do? </vt:lpstr>
      <vt:lpstr>Summoning emergency responders: Red phone or 402-472-2222 or 911</vt:lpstr>
      <vt:lpstr>TORNADO alarm  </vt:lpstr>
      <vt:lpstr>Power outages </vt:lpstr>
      <vt:lpstr>Major Injuries:</vt:lpstr>
      <vt:lpstr>First Aid-minor injuries </vt:lpstr>
      <vt:lpstr>Personal Protective Equipment (PPE). 1 of 2 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Which extinguisher should I use?</vt:lpstr>
      <vt:lpstr>Fume Hoods</vt:lpstr>
      <vt:lpstr>Chemicals:  What is a  hazardous material?</vt:lpstr>
      <vt:lpstr>Chemical Transport</vt:lpstr>
      <vt:lpstr>Chemical Storage:  the quick version </vt:lpstr>
      <vt:lpstr>Peroxide formation</vt:lpstr>
      <vt:lpstr>Chemicals: Gas Cylinders</vt:lpstr>
      <vt:lpstr>Chemical labeling:  Requirements vary with container and usage: http://ehs.unl.edu/sop/s-chemlabelguideline.pdf 
 </vt:lpstr>
      <vt:lpstr>Durable containers</vt:lpstr>
      <vt:lpstr>Transient containers</vt:lpstr>
      <vt:lpstr>Unknown chemicals</vt:lpstr>
      <vt:lpstr>Chemical disposal (“waste”)</vt:lpstr>
      <vt:lpstr>Chemical disposal: via EHS (402-472-4925)</vt:lpstr>
      <vt:lpstr>Chemical Spills:  “Should I stay or should I go?”  </vt:lpstr>
      <vt:lpstr>Chemical spills:  what should you do? </vt:lpstr>
      <vt:lpstr>Dangers of a chemical spill/release </vt:lpstr>
      <vt:lpstr>Chemical spills: clean-up kits</vt:lpstr>
      <vt:lpstr>Chemical spills:  “bare-bones” procedures </vt:lpstr>
      <vt:lpstr>Radiation Safety</vt:lpstr>
      <vt:lpstr>Biosafety (1 of 2)</vt:lpstr>
      <vt:lpstr>Biosafety (2 of 2)</vt:lpstr>
      <vt:lpstr>Electrical hazards</vt:lpstr>
      <vt:lpstr>Floods</vt:lpstr>
      <vt:lpstr>Flood prevention: Easy steps</vt:lpstr>
      <vt:lpstr>Cryogens </vt:lpstr>
      <vt:lpstr>Personal Safety and Crime.  </vt:lpstr>
      <vt:lpstr>Safety Committee (2016-17)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Sara Basiaga</cp:lastModifiedBy>
  <cp:revision>666</cp:revision>
  <cp:lastPrinted>2016-05-26T14:35:19Z</cp:lastPrinted>
  <dcterms:created xsi:type="dcterms:W3CDTF">2012-07-09T02:12:30Z</dcterms:created>
  <dcterms:modified xsi:type="dcterms:W3CDTF">2017-07-25T19:37:28Z</dcterms:modified>
</cp:coreProperties>
</file>